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0" r:id="rId8"/>
    <p:sldId id="259" r:id="rId9"/>
    <p:sldId id="264" r:id="rId10"/>
    <p:sldId id="261" r:id="rId11"/>
    <p:sldId id="265" r:id="rId12"/>
    <p:sldId id="262" r:id="rId13"/>
    <p:sldId id="263" r:id="rId14"/>
    <p:sldId id="266" r:id="rId15"/>
    <p:sldId id="267" r:id="rId16"/>
    <p:sldId id="268" r:id="rId17"/>
    <p:sldId id="270" r:id="rId18"/>
    <p:sldId id="277" r:id="rId19"/>
    <p:sldId id="271" r:id="rId20"/>
    <p:sldId id="272" r:id="rId21"/>
    <p:sldId id="273" r:id="rId22"/>
    <p:sldId id="274" r:id="rId23"/>
    <p:sldId id="275" r:id="rId24"/>
    <p:sldId id="278"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3C63A2-ADD2-5397-E0D0-943CD9768C66}" name="Kerrie Brennan" initials="KB" userId="S::kerrie.brennan@extracare.org.uk::b1b4eadc-25f3-4a2c-8a74-2b1c0c1ad7b5" providerId="AD"/>
  <p188:author id="{843CE1C0-F835-EC1A-4532-7F33CBCA57C0}" name="David Fellows" initials="DF" userId="S::david.fellows@extracare.org.uk::863a7f53-9210-4425-a560-4b81c369fe73" providerId="AD"/>
  <p188:author id="{B5C2F9DE-8B12-709A-0416-396D6A01EE49}" name="Rebecca McNamara" initials="RM" userId="S::rebecca.mcnamara@extracare.org.uk::40c47839-e412-4f63-9b55-018a2d0e23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72"/>
    <a:srgbClr val="73B97D"/>
    <a:srgbClr val="6496CD"/>
    <a:srgbClr val="877DBE"/>
    <a:srgbClr val="B973AA"/>
    <a:srgbClr val="41AFAF"/>
    <a:srgbClr val="009878"/>
    <a:srgbClr val="AEA89D"/>
    <a:srgbClr val="5A5A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B731-8E31-669B-DE58-A779FFACBA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3F804DC-9FC3-016E-5F5A-85CB9F80A0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EBC1A7E-D141-1D5D-F43A-BCE9E8D61D1F}"/>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951E617E-E6ED-54E2-58FA-2F33A671EB8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FC84D60-1006-EA16-0A2B-FD37501D1E5F}"/>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1297861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F3413-0382-42EB-39AE-F0E451FFDD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0010AE-8BD9-8029-0251-26B5CDEDDC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CD7518-ADB9-AA6A-335F-C72C24311895}"/>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13F70AE7-5DE0-CFA8-75D8-4240224894D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7D11BCE-4192-E5F4-0595-DA578BD2EB17}"/>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2420032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2CA7-06AA-EC26-1A72-7073CA8162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A78242E-50F6-7E53-FB1C-7B8FD0DF2E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7929A-1C33-FEEB-7309-493D0CC936EA}"/>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3DEA7F5E-8AD5-2581-DD50-42B25541BA8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A23176E-79ED-0F44-FB5F-E1D17867648E}"/>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1128100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FE44-BB65-78D4-0C30-FCDE569273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B54B20-660B-ADF7-2A6E-255E292382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29F7D5A-76FD-8B11-744F-A830BEDF13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E606DD-531F-50DD-8FD1-8A9FDD0F3EC6}"/>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6" name="Footer Placeholder 5">
            <a:extLst>
              <a:ext uri="{FF2B5EF4-FFF2-40B4-BE49-F238E27FC236}">
                <a16:creationId xmlns:a16="http://schemas.microsoft.com/office/drawing/2014/main" id="{6A170337-52FE-1509-5813-C12069EAB59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FE25EB4-DD6A-526A-F773-FCD1F6A9CDEC}"/>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3682368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5ED4-CC5A-3821-EFBD-EEDF51B534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E08DDA-0796-7852-52FF-88B8C7E4D2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10FB0B-94FC-2C38-382A-CD653ECD6A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B2C5F8-CBC5-024C-12C5-E2EDE9760B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6C442D-5972-993B-61CB-F226766650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221C73B-F738-BFDC-3D36-CA80C933C2A8}"/>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8" name="Footer Placeholder 7">
            <a:extLst>
              <a:ext uri="{FF2B5EF4-FFF2-40B4-BE49-F238E27FC236}">
                <a16:creationId xmlns:a16="http://schemas.microsoft.com/office/drawing/2014/main" id="{96965FFF-C0B0-6F72-8B30-2202CA7306E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AA3C299-1347-9512-AE7C-D345E7FF45B2}"/>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960850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27921-A019-2F54-846F-608BDE7F0B0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55B78F-DFDE-09F1-E20A-57F8553BB82C}"/>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4" name="Footer Placeholder 3">
            <a:extLst>
              <a:ext uri="{FF2B5EF4-FFF2-40B4-BE49-F238E27FC236}">
                <a16:creationId xmlns:a16="http://schemas.microsoft.com/office/drawing/2014/main" id="{6DB28C76-7374-C86F-3137-3D950F8151CB}"/>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DF2E3619-7EFD-8A4B-7B48-A5E916AEA9B2}"/>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3787621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3BACDB-6035-6490-1B66-CCE88EE00551}"/>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3" name="Footer Placeholder 2">
            <a:extLst>
              <a:ext uri="{FF2B5EF4-FFF2-40B4-BE49-F238E27FC236}">
                <a16:creationId xmlns:a16="http://schemas.microsoft.com/office/drawing/2014/main" id="{F6A97916-E45C-138F-6843-12F1DE06E17C}"/>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C35E1A5-1725-8FA3-F703-5A8F96D68C5C}"/>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361090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87BFE-613A-BF24-6413-6E0EA6B3AD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C3D871A-F6D5-A0DA-683D-4050886937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2087A01-67AB-FAB5-B696-43C531AD2F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76E74-B15A-054B-CD25-A40FD4519967}"/>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6" name="Footer Placeholder 5">
            <a:extLst>
              <a:ext uri="{FF2B5EF4-FFF2-40B4-BE49-F238E27FC236}">
                <a16:creationId xmlns:a16="http://schemas.microsoft.com/office/drawing/2014/main" id="{401A286A-006E-249A-CE5F-656E5DE0CC9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8227D4A-9224-F0BB-28BE-EF71FB62F0FB}"/>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127813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3F7B-F08A-C996-7308-4AB93F22CC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4154C0B-E5C5-B3AC-CA16-AD43174C40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B30365C-E7B7-0089-2DBE-48DBA30C1B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2D01C5-08DC-169A-EFD3-CB6CEBCFCC3C}"/>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6" name="Footer Placeholder 5">
            <a:extLst>
              <a:ext uri="{FF2B5EF4-FFF2-40B4-BE49-F238E27FC236}">
                <a16:creationId xmlns:a16="http://schemas.microsoft.com/office/drawing/2014/main" id="{CDD73660-DF42-358A-0C9D-B1291B1E257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5C83E85-8E7D-FA15-5B7A-1230BDCEEABF}"/>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40092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F504-C7A1-7F4F-AFEA-0921F2EDFC9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09A8B5-342B-A4A8-F018-4F82A810CB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EEA41B-BAE2-DCE9-77ED-166FCA2AF37E}"/>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D72B06F6-7DDC-3410-1D60-D6C8744B83E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D3A731C-E639-7725-70FE-6A5DC4DA4C83}"/>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2863681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5B938-294B-FC33-A7CA-4434B49E84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EAF31F-2DB2-A916-CFAE-78B0415420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180CAB-6072-426C-FC4E-BF62FAD0E388}"/>
              </a:ext>
            </a:extLst>
          </p:cNvPr>
          <p:cNvSpPr>
            <a:spLocks noGrp="1"/>
          </p:cNvSpPr>
          <p:nvPr>
            <p:ph type="dt" sz="half" idx="10"/>
          </p:nvPr>
        </p:nvSpPr>
        <p:spPr/>
        <p:txBody>
          <a:body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CF42A457-7227-1E78-78E9-C2BC697A417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AC46DF0-3485-AE0E-A8CA-165D83D8F115}"/>
              </a:ext>
            </a:extLst>
          </p:cNvPr>
          <p:cNvSpPr>
            <a:spLocks noGrp="1"/>
          </p:cNvSpPr>
          <p:nvPr>
            <p:ph type="sldNum" sz="quarter" idx="12"/>
          </p:nvPr>
        </p:nvSpPr>
        <p:spPr/>
        <p:txBody>
          <a:bodyPr/>
          <a:lstStyle/>
          <a:p>
            <a:fld id="{09371835-1028-4A7A-9EA6-CEE0BE493D6C}" type="slidenum">
              <a:rPr lang="en-GB" smtClean="0"/>
              <a:t>‹#›</a:t>
            </a:fld>
            <a:endParaRPr lang="en-GB" dirty="0"/>
          </a:p>
        </p:txBody>
      </p:sp>
    </p:spTree>
    <p:extLst>
      <p:ext uri="{BB962C8B-B14F-4D97-AF65-F5344CB8AC3E}">
        <p14:creationId xmlns:p14="http://schemas.microsoft.com/office/powerpoint/2010/main" val="1115276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5F48F5-27B8-881E-48D1-8388348B7F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9A22F0-5A6E-CC6B-15EF-10A0A2C898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47A110-9091-7262-FA26-2419A6907F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E9F6E-B159-4669-814B-0E077EB8B145}" type="datetimeFigureOut">
              <a:rPr lang="en-GB" smtClean="0"/>
              <a:t>12/10/2026</a:t>
            </a:fld>
            <a:endParaRPr lang="en-GB" dirty="0"/>
          </a:p>
        </p:txBody>
      </p:sp>
      <p:sp>
        <p:nvSpPr>
          <p:cNvPr id="5" name="Footer Placeholder 4">
            <a:extLst>
              <a:ext uri="{FF2B5EF4-FFF2-40B4-BE49-F238E27FC236}">
                <a16:creationId xmlns:a16="http://schemas.microsoft.com/office/drawing/2014/main" id="{1B416DD3-484E-55E4-063B-EFBE0D4988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8BEEA71-04E1-CA6C-72BD-AD052B8817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71835-1028-4A7A-9EA6-CEE0BE493D6C}" type="slidenum">
              <a:rPr lang="en-GB" smtClean="0"/>
              <a:t>‹#›</a:t>
            </a:fld>
            <a:endParaRPr lang="en-GB" dirty="0"/>
          </a:p>
        </p:txBody>
      </p:sp>
    </p:spTree>
    <p:extLst>
      <p:ext uri="{BB962C8B-B14F-4D97-AF65-F5344CB8AC3E}">
        <p14:creationId xmlns:p14="http://schemas.microsoft.com/office/powerpoint/2010/main" val="247345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itizensadvice.org.uk/"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1.xml"/><Relationship Id="rId5" Type="http://schemas.openxmlformats.org/officeDocument/2006/relationships/image" Target="../media/image58.svg"/><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6EB09C-FE21-4AFF-A9A7-E0904890CBD5}"/>
              </a:ext>
            </a:extLst>
          </p:cNvPr>
          <p:cNvSpPr txBox="1"/>
          <p:nvPr/>
        </p:nvSpPr>
        <p:spPr>
          <a:xfrm>
            <a:off x="408841" y="2598701"/>
            <a:ext cx="4237893" cy="523220"/>
          </a:xfrm>
          <a:prstGeom prst="rect">
            <a:avLst/>
          </a:prstGeom>
          <a:noFill/>
        </p:spPr>
        <p:txBody>
          <a:bodyPr wrap="square" rtlCol="0">
            <a:spAutoFit/>
          </a:bodyPr>
          <a:lstStyle/>
          <a:p>
            <a:r>
              <a:rPr lang="en-US" sz="2800" dirty="0">
                <a:solidFill>
                  <a:schemeClr val="bg1"/>
                </a:solidFill>
              </a:rPr>
              <a:t>A better life at</a:t>
            </a:r>
            <a:endParaRPr lang="en-GB" sz="2800" strike="sngStrike" dirty="0">
              <a:solidFill>
                <a:schemeClr val="bg1"/>
              </a:solidFill>
            </a:endParaRPr>
          </a:p>
        </p:txBody>
      </p:sp>
      <p:sp>
        <p:nvSpPr>
          <p:cNvPr id="5" name="TextBox 4">
            <a:extLst>
              <a:ext uri="{FF2B5EF4-FFF2-40B4-BE49-F238E27FC236}">
                <a16:creationId xmlns:a16="http://schemas.microsoft.com/office/drawing/2014/main" id="{7015CE89-270C-5B62-BF55-E43B25D201E3}"/>
              </a:ext>
            </a:extLst>
          </p:cNvPr>
          <p:cNvSpPr txBox="1"/>
          <p:nvPr/>
        </p:nvSpPr>
        <p:spPr>
          <a:xfrm>
            <a:off x="408841" y="3013501"/>
            <a:ext cx="5556739" cy="830997"/>
          </a:xfrm>
          <a:prstGeom prst="rect">
            <a:avLst/>
          </a:prstGeom>
          <a:noFill/>
        </p:spPr>
        <p:txBody>
          <a:bodyPr wrap="square" rtlCol="0">
            <a:spAutoFit/>
          </a:bodyPr>
          <a:lstStyle/>
          <a:p>
            <a:r>
              <a:rPr lang="en-US" sz="4800" b="1" dirty="0">
                <a:solidFill>
                  <a:schemeClr val="bg1"/>
                </a:solidFill>
              </a:rPr>
              <a:t>Solihull Village</a:t>
            </a:r>
            <a:endParaRPr lang="en-GB" sz="4800" b="1" dirty="0">
              <a:solidFill>
                <a:schemeClr val="bg1"/>
              </a:solidFill>
            </a:endParaRPr>
          </a:p>
        </p:txBody>
      </p:sp>
      <p:sp>
        <p:nvSpPr>
          <p:cNvPr id="6" name="TextBox 5">
            <a:extLst>
              <a:ext uri="{FF2B5EF4-FFF2-40B4-BE49-F238E27FC236}">
                <a16:creationId xmlns:a16="http://schemas.microsoft.com/office/drawing/2014/main" id="{A9A1205D-E8E2-71B1-7200-F7137A4D806B}"/>
              </a:ext>
            </a:extLst>
          </p:cNvPr>
          <p:cNvSpPr txBox="1"/>
          <p:nvPr/>
        </p:nvSpPr>
        <p:spPr>
          <a:xfrm>
            <a:off x="408841"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68346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C22D0F-50B4-4B94-EDFF-7CF5A862685C}"/>
              </a:ext>
            </a:extLst>
          </p:cNvPr>
          <p:cNvSpPr txBox="1"/>
          <p:nvPr/>
        </p:nvSpPr>
        <p:spPr>
          <a:xfrm>
            <a:off x="418489" y="271373"/>
            <a:ext cx="4774295" cy="830997"/>
          </a:xfrm>
          <a:prstGeom prst="rect">
            <a:avLst/>
          </a:prstGeom>
          <a:noFill/>
        </p:spPr>
        <p:txBody>
          <a:bodyPr wrap="square" rtlCol="0">
            <a:spAutoFit/>
          </a:bodyPr>
          <a:lstStyle/>
          <a:p>
            <a:r>
              <a:rPr lang="en-US" sz="4800" b="1" dirty="0">
                <a:solidFill>
                  <a:schemeClr val="bg1"/>
                </a:solidFill>
              </a:rPr>
              <a:t>Our Charity</a:t>
            </a:r>
            <a:endParaRPr lang="en-GB" sz="4800" b="1" dirty="0">
              <a:solidFill>
                <a:schemeClr val="bg1"/>
              </a:solidFill>
            </a:endParaRPr>
          </a:p>
        </p:txBody>
      </p:sp>
      <p:sp>
        <p:nvSpPr>
          <p:cNvPr id="9" name="TextBox 8">
            <a:extLst>
              <a:ext uri="{FF2B5EF4-FFF2-40B4-BE49-F238E27FC236}">
                <a16:creationId xmlns:a16="http://schemas.microsoft.com/office/drawing/2014/main" id="{DEA426E8-86D7-4E62-36B8-4BE5C5E66FAC}"/>
              </a:ext>
            </a:extLst>
          </p:cNvPr>
          <p:cNvSpPr txBox="1"/>
          <p:nvPr/>
        </p:nvSpPr>
        <p:spPr>
          <a:xfrm>
            <a:off x="468825" y="1176530"/>
            <a:ext cx="4237894" cy="4247317"/>
          </a:xfrm>
          <a:prstGeom prst="rect">
            <a:avLst/>
          </a:prstGeom>
          <a:noFill/>
        </p:spPr>
        <p:txBody>
          <a:bodyPr wrap="square" rtlCol="0">
            <a:spAutoFit/>
          </a:bodyPr>
          <a:lstStyle/>
          <a:p>
            <a:pPr algn="l"/>
            <a:r>
              <a:rPr lang="en-US" i="0" u="none" strike="noStrike" baseline="0" dirty="0">
                <a:solidFill>
                  <a:schemeClr val="bg1"/>
                </a:solidFill>
              </a:rPr>
              <a:t>The </a:t>
            </a:r>
            <a:r>
              <a:rPr lang="en-US" i="0" u="none" strike="noStrike" baseline="0" dirty="0" err="1">
                <a:solidFill>
                  <a:schemeClr val="bg1"/>
                </a:solidFill>
              </a:rPr>
              <a:t>ExtraCare</a:t>
            </a:r>
            <a:r>
              <a:rPr lang="en-US" i="0" u="none" strike="noStrike" baseline="0" dirty="0">
                <a:solidFill>
                  <a:schemeClr val="bg1"/>
                </a:solidFill>
              </a:rPr>
              <a:t> Charitable Trust is a charity established in 1988 and supports over 4,300 older people in 18 locations </a:t>
            </a:r>
            <a:r>
              <a:rPr lang="en-GB" i="0" u="none" strike="noStrike" baseline="0" dirty="0">
                <a:solidFill>
                  <a:schemeClr val="bg1"/>
                </a:solidFill>
              </a:rPr>
              <a:t>across the country.</a:t>
            </a:r>
          </a:p>
          <a:p>
            <a:pPr algn="l"/>
            <a:endParaRPr lang="en-GB" i="0" u="none" strike="noStrike" baseline="0" dirty="0">
              <a:solidFill>
                <a:schemeClr val="bg1"/>
              </a:solidFill>
            </a:endParaRPr>
          </a:p>
          <a:p>
            <a:pPr algn="l"/>
            <a:r>
              <a:rPr lang="en-US" i="0" u="none" strike="noStrike" baseline="0" dirty="0">
                <a:solidFill>
                  <a:schemeClr val="bg1"/>
                </a:solidFill>
              </a:rPr>
              <a:t>Our vision is to build </a:t>
            </a:r>
            <a:r>
              <a:rPr lang="en-US" b="1" i="0" u="none" strike="noStrike" baseline="0" dirty="0">
                <a:solidFill>
                  <a:schemeClr val="bg1"/>
                </a:solidFill>
              </a:rPr>
              <a:t>better lives for older people </a:t>
            </a:r>
            <a:r>
              <a:rPr lang="en-US" i="0" u="none" strike="noStrike" baseline="0" dirty="0">
                <a:solidFill>
                  <a:schemeClr val="bg1"/>
                </a:solidFill>
              </a:rPr>
              <a:t>and our mission is to create </a:t>
            </a:r>
            <a:r>
              <a:rPr lang="en-US" b="1" i="0" u="none" strike="noStrike" baseline="0" dirty="0">
                <a:solidFill>
                  <a:schemeClr val="bg1"/>
                </a:solidFill>
              </a:rPr>
              <a:t>sustainable communities that provide homes older people want, lifestyles they can enjoy and care if it’s needed.</a:t>
            </a:r>
          </a:p>
          <a:p>
            <a:pPr algn="l"/>
            <a:endParaRPr lang="en-US" i="0" u="none" strike="noStrike" baseline="0" dirty="0">
              <a:solidFill>
                <a:schemeClr val="bg1"/>
              </a:solidFill>
            </a:endParaRPr>
          </a:p>
          <a:p>
            <a:pPr algn="l"/>
            <a:r>
              <a:rPr lang="en-US" i="0" u="none" strike="noStrike" baseline="0" dirty="0">
                <a:solidFill>
                  <a:schemeClr val="bg1"/>
                </a:solidFill>
              </a:rPr>
              <a:t>Any surplus funds that we generate are used by the Charity to support residents' housing, health and wellbeing, and to </a:t>
            </a:r>
            <a:r>
              <a:rPr lang="en-GB" i="0" u="none" strike="noStrike" baseline="0" dirty="0">
                <a:solidFill>
                  <a:schemeClr val="bg1"/>
                </a:solidFill>
              </a:rPr>
              <a:t>develop new communities.</a:t>
            </a:r>
            <a:endParaRPr lang="en-GB" dirty="0">
              <a:solidFill>
                <a:schemeClr val="bg1"/>
              </a:solidFill>
            </a:endParaRPr>
          </a:p>
        </p:txBody>
      </p:sp>
      <p:sp>
        <p:nvSpPr>
          <p:cNvPr id="11" name="TextBox 10">
            <a:extLst>
              <a:ext uri="{FF2B5EF4-FFF2-40B4-BE49-F238E27FC236}">
                <a16:creationId xmlns:a16="http://schemas.microsoft.com/office/drawing/2014/main" id="{997331CC-5241-5058-F499-F90310A3B142}"/>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2</a:t>
            </a:fld>
            <a:endParaRPr lang="en-GB" sz="1000" dirty="0">
              <a:solidFill>
                <a:schemeClr val="bg1"/>
              </a:solidFill>
            </a:endParaRPr>
          </a:p>
        </p:txBody>
      </p:sp>
      <p:pic>
        <p:nvPicPr>
          <p:cNvPr id="15" name="Picture 14" descr="A picture containing building, outdoor, apartment building&#10;&#10;Description automatically generated">
            <a:extLst>
              <a:ext uri="{FF2B5EF4-FFF2-40B4-BE49-F238E27FC236}">
                <a16:creationId xmlns:a16="http://schemas.microsoft.com/office/drawing/2014/main" id="{0D9CECC1-37B1-DCB4-0824-D90DD3E314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79515" y="1"/>
            <a:ext cx="7012485" cy="5885510"/>
          </a:xfrm>
          <a:prstGeom prst="rect">
            <a:avLst/>
          </a:prstGeom>
        </p:spPr>
      </p:pic>
      <p:grpSp>
        <p:nvGrpSpPr>
          <p:cNvPr id="19" name="Group 18">
            <a:extLst>
              <a:ext uri="{FF2B5EF4-FFF2-40B4-BE49-F238E27FC236}">
                <a16:creationId xmlns:a16="http://schemas.microsoft.com/office/drawing/2014/main" id="{61F50B0D-E47D-E897-B292-FD25B0FDB41B}"/>
              </a:ext>
            </a:extLst>
          </p:cNvPr>
          <p:cNvGrpSpPr/>
          <p:nvPr/>
        </p:nvGrpSpPr>
        <p:grpSpPr>
          <a:xfrm>
            <a:off x="11388782" y="6238332"/>
            <a:ext cx="162305" cy="346971"/>
            <a:chOff x="11388782" y="6225080"/>
            <a:chExt cx="162305" cy="346971"/>
          </a:xfrm>
        </p:grpSpPr>
        <p:cxnSp>
          <p:nvCxnSpPr>
            <p:cNvPr id="20" name="Straight Connector 19">
              <a:extLst>
                <a:ext uri="{FF2B5EF4-FFF2-40B4-BE49-F238E27FC236}">
                  <a16:creationId xmlns:a16="http://schemas.microsoft.com/office/drawing/2014/main" id="{7D1585BE-FE89-32E3-E2EE-544D0665492E}"/>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E57482-7549-BED7-8E6F-30F3ECC530CC}"/>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CD13324F-CE88-44FD-B31D-65B34E79D55A}"/>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943888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FAF6D6-53C0-AD41-7F7C-60DA8FEE4717}"/>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3</a:t>
            </a:fld>
            <a:endParaRPr lang="en-GB" sz="1000" dirty="0">
              <a:solidFill>
                <a:schemeClr val="bg1"/>
              </a:solidFill>
            </a:endParaRPr>
          </a:p>
        </p:txBody>
      </p:sp>
      <p:sp>
        <p:nvSpPr>
          <p:cNvPr id="6" name="TextBox 5">
            <a:extLst>
              <a:ext uri="{FF2B5EF4-FFF2-40B4-BE49-F238E27FC236}">
                <a16:creationId xmlns:a16="http://schemas.microsoft.com/office/drawing/2014/main" id="{33E9822A-5835-0D49-688D-2926BD960ED8}"/>
              </a:ext>
            </a:extLst>
          </p:cNvPr>
          <p:cNvSpPr txBox="1"/>
          <p:nvPr/>
        </p:nvSpPr>
        <p:spPr>
          <a:xfrm>
            <a:off x="468824" y="413812"/>
            <a:ext cx="6683816" cy="769441"/>
          </a:xfrm>
          <a:prstGeom prst="rect">
            <a:avLst/>
          </a:prstGeom>
          <a:noFill/>
        </p:spPr>
        <p:txBody>
          <a:bodyPr wrap="square" rtlCol="0">
            <a:spAutoFit/>
          </a:bodyPr>
          <a:lstStyle/>
          <a:p>
            <a:r>
              <a:rPr lang="en-US" sz="4400" b="1" dirty="0">
                <a:solidFill>
                  <a:schemeClr val="bg1"/>
                </a:solidFill>
              </a:rPr>
              <a:t>Solihull Village</a:t>
            </a:r>
            <a:endParaRPr lang="en-GB" sz="4400" b="1" dirty="0">
              <a:solidFill>
                <a:schemeClr val="bg1"/>
              </a:solidFill>
            </a:endParaRPr>
          </a:p>
        </p:txBody>
      </p:sp>
      <p:sp>
        <p:nvSpPr>
          <p:cNvPr id="7" name="TextBox 6">
            <a:extLst>
              <a:ext uri="{FF2B5EF4-FFF2-40B4-BE49-F238E27FC236}">
                <a16:creationId xmlns:a16="http://schemas.microsoft.com/office/drawing/2014/main" id="{F32E1D1D-3595-851D-208C-B2B9E9D71835}"/>
              </a:ext>
            </a:extLst>
          </p:cNvPr>
          <p:cNvSpPr txBox="1"/>
          <p:nvPr/>
        </p:nvSpPr>
        <p:spPr>
          <a:xfrm>
            <a:off x="468824" y="1244809"/>
            <a:ext cx="5072808" cy="4801314"/>
          </a:xfrm>
          <a:prstGeom prst="rect">
            <a:avLst/>
          </a:prstGeom>
          <a:noFill/>
        </p:spPr>
        <p:txBody>
          <a:bodyPr wrap="square" rtlCol="0">
            <a:spAutoFit/>
          </a:bodyPr>
          <a:lstStyle/>
          <a:p>
            <a:pPr algn="l"/>
            <a:r>
              <a:rPr lang="en-US" b="1" i="0" u="none" strike="noStrike" baseline="0" dirty="0">
                <a:solidFill>
                  <a:schemeClr val="bg1"/>
                </a:solidFill>
              </a:rPr>
              <a:t>A vibrant integrated retirement community (IRC) which is home to a wealth of on-site communal facilities. Our community is diverse, with people from different backgrounds and with differing needs for care (most residents require no care).</a:t>
            </a:r>
          </a:p>
          <a:p>
            <a:pPr algn="l"/>
            <a:endParaRPr lang="en-US" i="0" u="none" strike="noStrike" baseline="0" dirty="0">
              <a:solidFill>
                <a:schemeClr val="bg1"/>
              </a:solidFill>
            </a:endParaRPr>
          </a:p>
          <a:p>
            <a:r>
              <a:rPr lang="en-GB" dirty="0">
                <a:solidFill>
                  <a:schemeClr val="bg1"/>
                </a:solidFill>
              </a:rPr>
              <a:t>Solihull Village opened in September 2021 and has 261 individual homes:</a:t>
            </a:r>
          </a:p>
          <a:p>
            <a:endParaRPr lang="en-GB" dirty="0">
              <a:solidFill>
                <a:schemeClr val="bg1"/>
              </a:solidFill>
            </a:endParaRPr>
          </a:p>
          <a:p>
            <a:pPr marL="285750" indent="-285750">
              <a:buFont typeface="Arial" panose="020B0604020202020204" pitchFamily="34" charset="0"/>
              <a:buChar char="•"/>
            </a:pPr>
            <a:r>
              <a:rPr lang="en-GB" b="1" dirty="0">
                <a:solidFill>
                  <a:schemeClr val="bg1"/>
                </a:solidFill>
              </a:rPr>
              <a:t>197 properties for shared and outright ownership </a:t>
            </a:r>
            <a:r>
              <a:rPr lang="en-GB" dirty="0">
                <a:solidFill>
                  <a:schemeClr val="bg1"/>
                </a:solidFill>
              </a:rPr>
              <a:t>(72 one bed and 125 two bed apartments)</a:t>
            </a:r>
          </a:p>
          <a:p>
            <a:pPr marL="285750" indent="-285750">
              <a:spcBef>
                <a:spcPts val="1200"/>
              </a:spcBef>
              <a:buFont typeface="Arial" panose="020B0604020202020204" pitchFamily="34" charset="0"/>
              <a:buChar char="•"/>
            </a:pPr>
            <a:r>
              <a:rPr lang="en-GB" b="1">
                <a:solidFill>
                  <a:schemeClr val="bg1"/>
                </a:solidFill>
              </a:rPr>
              <a:t>64 </a:t>
            </a:r>
            <a:r>
              <a:rPr lang="en-GB" b="1" dirty="0">
                <a:solidFill>
                  <a:schemeClr val="bg1"/>
                </a:solidFill>
              </a:rPr>
              <a:t>are available for social rent</a:t>
            </a:r>
          </a:p>
          <a:p>
            <a:pPr marL="285750" indent="-285750">
              <a:buFont typeface="Arial" panose="020B0604020202020204" pitchFamily="34" charset="0"/>
              <a:buChar char="•"/>
            </a:pPr>
            <a:endParaRPr lang="en-GB" sz="800" dirty="0">
              <a:solidFill>
                <a:schemeClr val="bg1"/>
              </a:solidFill>
            </a:endParaRPr>
          </a:p>
          <a:p>
            <a:r>
              <a:rPr lang="en-GB" dirty="0">
                <a:solidFill>
                  <a:schemeClr val="bg1"/>
                </a:solidFill>
              </a:rPr>
              <a:t>Some of our facilities are open to people from the wider community, which </a:t>
            </a:r>
            <a:r>
              <a:rPr lang="en-GB" dirty="0" err="1">
                <a:solidFill>
                  <a:schemeClr val="bg1"/>
                </a:solidFill>
              </a:rPr>
              <a:t>ExtraCare</a:t>
            </a:r>
            <a:r>
              <a:rPr lang="en-GB" dirty="0">
                <a:solidFill>
                  <a:schemeClr val="bg1"/>
                </a:solidFill>
              </a:rPr>
              <a:t> positively encourages.</a:t>
            </a:r>
          </a:p>
        </p:txBody>
      </p:sp>
      <p:pic>
        <p:nvPicPr>
          <p:cNvPr id="9" name="Picture 8">
            <a:extLst>
              <a:ext uri="{FF2B5EF4-FFF2-40B4-BE49-F238E27FC236}">
                <a16:creationId xmlns:a16="http://schemas.microsoft.com/office/drawing/2014/main" id="{8D07B1B9-3690-591B-BC84-2D19C928122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858687" y="3067020"/>
            <a:ext cx="6337019" cy="2951855"/>
          </a:xfrm>
          <a:prstGeom prst="rect">
            <a:avLst/>
          </a:prstGeom>
        </p:spPr>
      </p:pic>
      <p:pic>
        <p:nvPicPr>
          <p:cNvPr id="10" name="Picture 9">
            <a:extLst>
              <a:ext uri="{FF2B5EF4-FFF2-40B4-BE49-F238E27FC236}">
                <a16:creationId xmlns:a16="http://schemas.microsoft.com/office/drawing/2014/main" id="{B94B136F-D151-91A2-AE94-C7B2D6F760FD}"/>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7000"/>
                    </a14:imgEffect>
                  </a14:imgLayer>
                </a14:imgProps>
              </a:ext>
              <a:ext uri="{28A0092B-C50C-407E-A947-70E740481C1C}">
                <a14:useLocalDpi xmlns:a14="http://schemas.microsoft.com/office/drawing/2010/main"/>
              </a:ext>
            </a:extLst>
          </a:blip>
          <a:srcRect/>
          <a:stretch/>
        </p:blipFill>
        <p:spPr>
          <a:xfrm>
            <a:off x="5858686" y="-733"/>
            <a:ext cx="6333313" cy="2951855"/>
          </a:xfrm>
          <a:prstGeom prst="rect">
            <a:avLst/>
          </a:prstGeom>
        </p:spPr>
      </p:pic>
      <p:grpSp>
        <p:nvGrpSpPr>
          <p:cNvPr id="13" name="Group 12">
            <a:extLst>
              <a:ext uri="{FF2B5EF4-FFF2-40B4-BE49-F238E27FC236}">
                <a16:creationId xmlns:a16="http://schemas.microsoft.com/office/drawing/2014/main" id="{AF9EB7C5-E86A-753F-FF2E-823D2C62855F}"/>
              </a:ext>
            </a:extLst>
          </p:cNvPr>
          <p:cNvGrpSpPr/>
          <p:nvPr/>
        </p:nvGrpSpPr>
        <p:grpSpPr>
          <a:xfrm>
            <a:off x="11388782" y="6238332"/>
            <a:ext cx="162305" cy="346971"/>
            <a:chOff x="11388782" y="6225080"/>
            <a:chExt cx="162305" cy="346971"/>
          </a:xfrm>
        </p:grpSpPr>
        <p:cxnSp>
          <p:nvCxnSpPr>
            <p:cNvPr id="14" name="Straight Connector 13">
              <a:extLst>
                <a:ext uri="{FF2B5EF4-FFF2-40B4-BE49-F238E27FC236}">
                  <a16:creationId xmlns:a16="http://schemas.microsoft.com/office/drawing/2014/main" id="{2363603C-CEFB-B50E-AB01-8C7BFC33BEEE}"/>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02736D9-9702-B6BE-D57A-148A206B71B3}"/>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A9D23580-5D03-4277-9837-74C1E6225134}"/>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79171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B4802FB-06F5-95C3-29F6-948C7F72164B}"/>
              </a:ext>
            </a:extLst>
          </p:cNvPr>
          <p:cNvSpPr txBox="1"/>
          <p:nvPr/>
        </p:nvSpPr>
        <p:spPr>
          <a:xfrm>
            <a:off x="468823" y="246808"/>
            <a:ext cx="5461861" cy="830997"/>
          </a:xfrm>
          <a:prstGeom prst="rect">
            <a:avLst/>
          </a:prstGeom>
          <a:noFill/>
        </p:spPr>
        <p:txBody>
          <a:bodyPr wrap="square" rtlCol="0">
            <a:spAutoFit/>
          </a:bodyPr>
          <a:lstStyle/>
          <a:p>
            <a:r>
              <a:rPr lang="en-US" sz="4800" b="1" dirty="0">
                <a:solidFill>
                  <a:schemeClr val="bg1"/>
                </a:solidFill>
              </a:rPr>
              <a:t>Communal Facilities</a:t>
            </a:r>
            <a:endParaRPr lang="en-GB" sz="4800" b="1" dirty="0">
              <a:solidFill>
                <a:schemeClr val="bg1"/>
              </a:solidFill>
            </a:endParaRPr>
          </a:p>
        </p:txBody>
      </p:sp>
      <p:sp>
        <p:nvSpPr>
          <p:cNvPr id="7" name="TextBox 6">
            <a:extLst>
              <a:ext uri="{FF2B5EF4-FFF2-40B4-BE49-F238E27FC236}">
                <a16:creationId xmlns:a16="http://schemas.microsoft.com/office/drawing/2014/main" id="{6FA32487-019D-9C75-8DDB-A33A6793B225}"/>
              </a:ext>
            </a:extLst>
          </p:cNvPr>
          <p:cNvSpPr txBox="1"/>
          <p:nvPr/>
        </p:nvSpPr>
        <p:spPr>
          <a:xfrm>
            <a:off x="502399" y="931146"/>
            <a:ext cx="5539171" cy="646331"/>
          </a:xfrm>
          <a:prstGeom prst="rect">
            <a:avLst/>
          </a:prstGeom>
          <a:noFill/>
        </p:spPr>
        <p:txBody>
          <a:bodyPr wrap="square" rtlCol="0">
            <a:spAutoFit/>
          </a:bodyPr>
          <a:lstStyle/>
          <a:p>
            <a:pPr algn="l"/>
            <a:r>
              <a:rPr lang="en-GB" i="0" u="none" strike="noStrike" baseline="0" dirty="0">
                <a:solidFill>
                  <a:schemeClr val="bg1"/>
                </a:solidFill>
              </a:rPr>
              <a:t>Our communities have a wealth of on-site communal facilities</a:t>
            </a:r>
            <a:r>
              <a:rPr lang="en-GB" dirty="0">
                <a:solidFill>
                  <a:schemeClr val="bg1"/>
                </a:solidFill>
              </a:rPr>
              <a:t> including:</a:t>
            </a:r>
          </a:p>
        </p:txBody>
      </p:sp>
      <p:sp>
        <p:nvSpPr>
          <p:cNvPr id="47" name="TextBox 46">
            <a:extLst>
              <a:ext uri="{FF2B5EF4-FFF2-40B4-BE49-F238E27FC236}">
                <a16:creationId xmlns:a16="http://schemas.microsoft.com/office/drawing/2014/main" id="{FA9246E0-056A-BB7C-EB44-38C6328F0509}"/>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4</a:t>
            </a:fld>
            <a:endParaRPr lang="en-GB" sz="1000" dirty="0">
              <a:solidFill>
                <a:schemeClr val="bg1"/>
              </a:solidFill>
            </a:endParaRPr>
          </a:p>
        </p:txBody>
      </p:sp>
      <p:grpSp>
        <p:nvGrpSpPr>
          <p:cNvPr id="48" name="Group 47">
            <a:extLst>
              <a:ext uri="{FF2B5EF4-FFF2-40B4-BE49-F238E27FC236}">
                <a16:creationId xmlns:a16="http://schemas.microsoft.com/office/drawing/2014/main" id="{D904BA3D-23EC-B584-D67A-F5137E3C9F90}"/>
              </a:ext>
            </a:extLst>
          </p:cNvPr>
          <p:cNvGrpSpPr/>
          <p:nvPr/>
        </p:nvGrpSpPr>
        <p:grpSpPr>
          <a:xfrm>
            <a:off x="11388782" y="6238332"/>
            <a:ext cx="162305" cy="346971"/>
            <a:chOff x="11388782" y="6225080"/>
            <a:chExt cx="162305" cy="346971"/>
          </a:xfrm>
        </p:grpSpPr>
        <p:cxnSp>
          <p:nvCxnSpPr>
            <p:cNvPr id="49" name="Straight Connector 48">
              <a:extLst>
                <a:ext uri="{FF2B5EF4-FFF2-40B4-BE49-F238E27FC236}">
                  <a16:creationId xmlns:a16="http://schemas.microsoft.com/office/drawing/2014/main" id="{76F499D7-546E-BDA1-7C14-3136BCA93192}"/>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1960B16-C122-AE81-D7A8-0F556B1A6557}"/>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B01374DF-562A-59B9-526B-B8EC7D72213B}"/>
              </a:ext>
            </a:extLst>
          </p:cNvPr>
          <p:cNvGrpSpPr/>
          <p:nvPr/>
        </p:nvGrpSpPr>
        <p:grpSpPr>
          <a:xfrm>
            <a:off x="4495226" y="3310299"/>
            <a:ext cx="1385419" cy="1224803"/>
            <a:chOff x="4495226" y="3310299"/>
            <a:chExt cx="1385419" cy="1224803"/>
          </a:xfrm>
        </p:grpSpPr>
        <p:pic>
          <p:nvPicPr>
            <p:cNvPr id="17" name="Picture 16">
              <a:extLst>
                <a:ext uri="{FF2B5EF4-FFF2-40B4-BE49-F238E27FC236}">
                  <a16:creationId xmlns:a16="http://schemas.microsoft.com/office/drawing/2014/main" id="{EA628860-929F-D26B-9589-DC74213DF2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37935" y="3310299"/>
              <a:ext cx="900000" cy="900000"/>
            </a:xfrm>
            <a:prstGeom prst="rect">
              <a:avLst/>
            </a:prstGeom>
          </p:spPr>
        </p:pic>
        <p:sp>
          <p:nvSpPr>
            <p:cNvPr id="56" name="TextBox 55">
              <a:extLst>
                <a:ext uri="{FF2B5EF4-FFF2-40B4-BE49-F238E27FC236}">
                  <a16:creationId xmlns:a16="http://schemas.microsoft.com/office/drawing/2014/main" id="{DD21BD39-0AC6-2EA5-D552-A8986DAB3E3A}"/>
                </a:ext>
              </a:extLst>
            </p:cNvPr>
            <p:cNvSpPr txBox="1"/>
            <p:nvPr/>
          </p:nvSpPr>
          <p:spPr>
            <a:xfrm>
              <a:off x="4495226" y="4258103"/>
              <a:ext cx="1385419" cy="276999"/>
            </a:xfrm>
            <a:prstGeom prst="rect">
              <a:avLst/>
            </a:prstGeom>
            <a:noFill/>
          </p:spPr>
          <p:txBody>
            <a:bodyPr wrap="square" rtlCol="0">
              <a:spAutoFit/>
            </a:bodyPr>
            <a:lstStyle/>
            <a:p>
              <a:pPr algn="ctr"/>
              <a:r>
                <a:rPr lang="en-US" sz="1200" dirty="0">
                  <a:solidFill>
                    <a:schemeClr val="bg1"/>
                  </a:solidFill>
                </a:rPr>
                <a:t>Hobby Room</a:t>
              </a:r>
              <a:endParaRPr lang="en-GB" sz="1200" dirty="0">
                <a:solidFill>
                  <a:schemeClr val="bg1"/>
                </a:solidFill>
              </a:endParaRPr>
            </a:p>
          </p:txBody>
        </p:sp>
      </p:grpSp>
      <p:grpSp>
        <p:nvGrpSpPr>
          <p:cNvPr id="88" name="Group 87">
            <a:extLst>
              <a:ext uri="{FF2B5EF4-FFF2-40B4-BE49-F238E27FC236}">
                <a16:creationId xmlns:a16="http://schemas.microsoft.com/office/drawing/2014/main" id="{97F771CD-5FFA-DE9D-FE9B-6676F63F5217}"/>
              </a:ext>
            </a:extLst>
          </p:cNvPr>
          <p:cNvGrpSpPr/>
          <p:nvPr/>
        </p:nvGrpSpPr>
        <p:grpSpPr>
          <a:xfrm>
            <a:off x="6992283" y="4857658"/>
            <a:ext cx="1124587" cy="1224803"/>
            <a:chOff x="1204026" y="3310299"/>
            <a:chExt cx="1124587" cy="1224803"/>
          </a:xfrm>
        </p:grpSpPr>
        <p:pic>
          <p:nvPicPr>
            <p:cNvPr id="25" name="Picture 24">
              <a:extLst>
                <a:ext uri="{FF2B5EF4-FFF2-40B4-BE49-F238E27FC236}">
                  <a16:creationId xmlns:a16="http://schemas.microsoft.com/office/drawing/2014/main" id="{F7E92BB3-C435-E424-BF3B-F0F1AAF4105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16319" y="3310299"/>
              <a:ext cx="900000" cy="900000"/>
            </a:xfrm>
            <a:prstGeom prst="rect">
              <a:avLst/>
            </a:prstGeom>
          </p:spPr>
        </p:pic>
        <p:sp>
          <p:nvSpPr>
            <p:cNvPr id="60" name="TextBox 59">
              <a:extLst>
                <a:ext uri="{FF2B5EF4-FFF2-40B4-BE49-F238E27FC236}">
                  <a16:creationId xmlns:a16="http://schemas.microsoft.com/office/drawing/2014/main" id="{6906A6D3-7157-483D-2A6F-11D7BF4D8DA7}"/>
                </a:ext>
              </a:extLst>
            </p:cNvPr>
            <p:cNvSpPr txBox="1"/>
            <p:nvPr/>
          </p:nvSpPr>
          <p:spPr>
            <a:xfrm>
              <a:off x="1204026" y="4258103"/>
              <a:ext cx="1124587" cy="276999"/>
            </a:xfrm>
            <a:prstGeom prst="rect">
              <a:avLst/>
            </a:prstGeom>
            <a:noFill/>
          </p:spPr>
          <p:txBody>
            <a:bodyPr wrap="square" rtlCol="0">
              <a:spAutoFit/>
            </a:bodyPr>
            <a:lstStyle/>
            <a:p>
              <a:pPr algn="ctr"/>
              <a:r>
                <a:rPr lang="en-US" sz="1200" dirty="0">
                  <a:solidFill>
                    <a:schemeClr val="bg1"/>
                  </a:solidFill>
                </a:rPr>
                <a:t>Gym</a:t>
              </a:r>
              <a:endParaRPr lang="en-GB" sz="1200" dirty="0">
                <a:solidFill>
                  <a:schemeClr val="bg1"/>
                </a:solidFill>
              </a:endParaRPr>
            </a:p>
          </p:txBody>
        </p:sp>
      </p:grpSp>
      <p:grpSp>
        <p:nvGrpSpPr>
          <p:cNvPr id="87" name="Group 86">
            <a:extLst>
              <a:ext uri="{FF2B5EF4-FFF2-40B4-BE49-F238E27FC236}">
                <a16:creationId xmlns:a16="http://schemas.microsoft.com/office/drawing/2014/main" id="{7D12A56B-A389-1AB0-D33A-F9DFB0D14C58}"/>
              </a:ext>
            </a:extLst>
          </p:cNvPr>
          <p:cNvGrpSpPr/>
          <p:nvPr/>
        </p:nvGrpSpPr>
        <p:grpSpPr>
          <a:xfrm>
            <a:off x="2719210" y="3310299"/>
            <a:ext cx="1385419" cy="1224803"/>
            <a:chOff x="2719210" y="3310299"/>
            <a:chExt cx="1385419" cy="1224803"/>
          </a:xfrm>
        </p:grpSpPr>
        <p:pic>
          <p:nvPicPr>
            <p:cNvPr id="27" name="Picture 26">
              <a:extLst>
                <a:ext uri="{FF2B5EF4-FFF2-40B4-BE49-F238E27FC236}">
                  <a16:creationId xmlns:a16="http://schemas.microsoft.com/office/drawing/2014/main" id="{08D510A6-0F2E-6554-4749-49CDDDC8151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961919" y="3310299"/>
              <a:ext cx="900000" cy="900000"/>
            </a:xfrm>
            <a:prstGeom prst="rect">
              <a:avLst/>
            </a:prstGeom>
          </p:spPr>
        </p:pic>
        <p:sp>
          <p:nvSpPr>
            <p:cNvPr id="61" name="TextBox 60">
              <a:extLst>
                <a:ext uri="{FF2B5EF4-FFF2-40B4-BE49-F238E27FC236}">
                  <a16:creationId xmlns:a16="http://schemas.microsoft.com/office/drawing/2014/main" id="{509FF112-73E3-DA9B-B2F5-BBB8FDE1C515}"/>
                </a:ext>
              </a:extLst>
            </p:cNvPr>
            <p:cNvSpPr txBox="1"/>
            <p:nvPr/>
          </p:nvSpPr>
          <p:spPr>
            <a:xfrm>
              <a:off x="2719210" y="4258103"/>
              <a:ext cx="1385419" cy="276999"/>
            </a:xfrm>
            <a:prstGeom prst="rect">
              <a:avLst/>
            </a:prstGeom>
            <a:noFill/>
          </p:spPr>
          <p:txBody>
            <a:bodyPr wrap="square" rtlCol="0">
              <a:spAutoFit/>
            </a:bodyPr>
            <a:lstStyle/>
            <a:p>
              <a:pPr algn="ctr"/>
              <a:r>
                <a:rPr lang="en-US" sz="1200" dirty="0">
                  <a:solidFill>
                    <a:schemeClr val="bg1"/>
                  </a:solidFill>
                </a:rPr>
                <a:t>Hairdressers</a:t>
              </a:r>
              <a:endParaRPr lang="en-GB" sz="1200" dirty="0">
                <a:solidFill>
                  <a:schemeClr val="bg1"/>
                </a:solidFill>
              </a:endParaRPr>
            </a:p>
          </p:txBody>
        </p:sp>
      </p:grpSp>
      <p:grpSp>
        <p:nvGrpSpPr>
          <p:cNvPr id="85" name="Group 84">
            <a:extLst>
              <a:ext uri="{FF2B5EF4-FFF2-40B4-BE49-F238E27FC236}">
                <a16:creationId xmlns:a16="http://schemas.microsoft.com/office/drawing/2014/main" id="{DBBEC275-D27F-7D16-28DD-F987C779368B}"/>
              </a:ext>
            </a:extLst>
          </p:cNvPr>
          <p:cNvGrpSpPr/>
          <p:nvPr/>
        </p:nvGrpSpPr>
        <p:grpSpPr>
          <a:xfrm>
            <a:off x="6271242" y="3310299"/>
            <a:ext cx="1385419" cy="1224803"/>
            <a:chOff x="6271242" y="3310299"/>
            <a:chExt cx="1385419" cy="1224803"/>
          </a:xfrm>
        </p:grpSpPr>
        <p:pic>
          <p:nvPicPr>
            <p:cNvPr id="29" name="Picture 28">
              <a:extLst>
                <a:ext uri="{FF2B5EF4-FFF2-40B4-BE49-F238E27FC236}">
                  <a16:creationId xmlns:a16="http://schemas.microsoft.com/office/drawing/2014/main" id="{1B081A04-5A37-A5E9-E254-C3C783F777C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513951" y="3310299"/>
              <a:ext cx="900000" cy="900000"/>
            </a:xfrm>
            <a:prstGeom prst="rect">
              <a:avLst/>
            </a:prstGeom>
          </p:spPr>
        </p:pic>
        <p:sp>
          <p:nvSpPr>
            <p:cNvPr id="62" name="TextBox 61">
              <a:extLst>
                <a:ext uri="{FF2B5EF4-FFF2-40B4-BE49-F238E27FC236}">
                  <a16:creationId xmlns:a16="http://schemas.microsoft.com/office/drawing/2014/main" id="{C403531D-D7C4-4AB2-9231-2577C1CA7766}"/>
                </a:ext>
              </a:extLst>
            </p:cNvPr>
            <p:cNvSpPr txBox="1"/>
            <p:nvPr/>
          </p:nvSpPr>
          <p:spPr>
            <a:xfrm>
              <a:off x="6271242" y="4258103"/>
              <a:ext cx="1385419" cy="276999"/>
            </a:xfrm>
            <a:prstGeom prst="rect">
              <a:avLst/>
            </a:prstGeom>
            <a:noFill/>
          </p:spPr>
          <p:txBody>
            <a:bodyPr wrap="square" rtlCol="0">
              <a:spAutoFit/>
            </a:bodyPr>
            <a:lstStyle/>
            <a:p>
              <a:pPr algn="ctr"/>
              <a:r>
                <a:rPr lang="en-US" sz="1200" dirty="0">
                  <a:solidFill>
                    <a:schemeClr val="bg1"/>
                  </a:solidFill>
                </a:rPr>
                <a:t>Launderette</a:t>
              </a:r>
              <a:endParaRPr lang="en-GB" sz="1200" dirty="0">
                <a:solidFill>
                  <a:schemeClr val="bg1"/>
                </a:solidFill>
              </a:endParaRPr>
            </a:p>
          </p:txBody>
        </p:sp>
      </p:grpSp>
      <p:grpSp>
        <p:nvGrpSpPr>
          <p:cNvPr id="84" name="Group 83">
            <a:extLst>
              <a:ext uri="{FF2B5EF4-FFF2-40B4-BE49-F238E27FC236}">
                <a16:creationId xmlns:a16="http://schemas.microsoft.com/office/drawing/2014/main" id="{C9AC704B-C5FF-D8AA-9155-1E459A6F57EA}"/>
              </a:ext>
            </a:extLst>
          </p:cNvPr>
          <p:cNvGrpSpPr/>
          <p:nvPr/>
        </p:nvGrpSpPr>
        <p:grpSpPr>
          <a:xfrm>
            <a:off x="8047258" y="3310299"/>
            <a:ext cx="1385419" cy="1224803"/>
            <a:chOff x="8047258" y="3310299"/>
            <a:chExt cx="1385419" cy="1224803"/>
          </a:xfrm>
        </p:grpSpPr>
        <p:pic>
          <p:nvPicPr>
            <p:cNvPr id="31" name="Picture 30">
              <a:extLst>
                <a:ext uri="{FF2B5EF4-FFF2-40B4-BE49-F238E27FC236}">
                  <a16:creationId xmlns:a16="http://schemas.microsoft.com/office/drawing/2014/main" id="{7A3DE628-B4CE-F5D8-EEDA-8B6532541AD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289967" y="3310299"/>
              <a:ext cx="900000" cy="900000"/>
            </a:xfrm>
            <a:prstGeom prst="rect">
              <a:avLst/>
            </a:prstGeom>
          </p:spPr>
        </p:pic>
        <p:sp>
          <p:nvSpPr>
            <p:cNvPr id="63" name="TextBox 62">
              <a:extLst>
                <a:ext uri="{FF2B5EF4-FFF2-40B4-BE49-F238E27FC236}">
                  <a16:creationId xmlns:a16="http://schemas.microsoft.com/office/drawing/2014/main" id="{49534B62-90CC-6935-F74B-F98D8D8E7896}"/>
                </a:ext>
              </a:extLst>
            </p:cNvPr>
            <p:cNvSpPr txBox="1"/>
            <p:nvPr/>
          </p:nvSpPr>
          <p:spPr>
            <a:xfrm>
              <a:off x="8047258" y="4258103"/>
              <a:ext cx="1385419" cy="276999"/>
            </a:xfrm>
            <a:prstGeom prst="rect">
              <a:avLst/>
            </a:prstGeom>
            <a:noFill/>
          </p:spPr>
          <p:txBody>
            <a:bodyPr wrap="square" rtlCol="0">
              <a:spAutoFit/>
            </a:bodyPr>
            <a:lstStyle/>
            <a:p>
              <a:pPr algn="ctr"/>
              <a:r>
                <a:rPr lang="en-US" sz="1200" dirty="0">
                  <a:solidFill>
                    <a:schemeClr val="bg1"/>
                  </a:solidFill>
                </a:rPr>
                <a:t>Library/IT Suite</a:t>
              </a:r>
              <a:endParaRPr lang="en-GB" sz="1200" dirty="0">
                <a:solidFill>
                  <a:schemeClr val="bg1"/>
                </a:solidFill>
              </a:endParaRPr>
            </a:p>
          </p:txBody>
        </p:sp>
      </p:grpSp>
      <p:grpSp>
        <p:nvGrpSpPr>
          <p:cNvPr id="83" name="Group 82">
            <a:extLst>
              <a:ext uri="{FF2B5EF4-FFF2-40B4-BE49-F238E27FC236}">
                <a16:creationId xmlns:a16="http://schemas.microsoft.com/office/drawing/2014/main" id="{9398461E-E0BE-F536-C622-E12453B65F5A}"/>
              </a:ext>
            </a:extLst>
          </p:cNvPr>
          <p:cNvGrpSpPr/>
          <p:nvPr/>
        </p:nvGrpSpPr>
        <p:grpSpPr>
          <a:xfrm>
            <a:off x="9823276" y="3310299"/>
            <a:ext cx="1013288" cy="1224803"/>
            <a:chOff x="9823276" y="3310299"/>
            <a:chExt cx="1013288" cy="1224803"/>
          </a:xfrm>
        </p:grpSpPr>
        <p:pic>
          <p:nvPicPr>
            <p:cNvPr id="33" name="Picture 32">
              <a:extLst>
                <a:ext uri="{FF2B5EF4-FFF2-40B4-BE49-F238E27FC236}">
                  <a16:creationId xmlns:a16="http://schemas.microsoft.com/office/drawing/2014/main" id="{04D4CFB0-1009-F55B-6DAB-762131D2340C}"/>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879920" y="3310299"/>
              <a:ext cx="900000" cy="900000"/>
            </a:xfrm>
            <a:prstGeom prst="rect">
              <a:avLst/>
            </a:prstGeom>
          </p:spPr>
        </p:pic>
        <p:sp>
          <p:nvSpPr>
            <p:cNvPr id="64" name="TextBox 63">
              <a:extLst>
                <a:ext uri="{FF2B5EF4-FFF2-40B4-BE49-F238E27FC236}">
                  <a16:creationId xmlns:a16="http://schemas.microsoft.com/office/drawing/2014/main" id="{27A3D54D-2E3A-89BF-68EE-E350896DFB5C}"/>
                </a:ext>
              </a:extLst>
            </p:cNvPr>
            <p:cNvSpPr txBox="1"/>
            <p:nvPr/>
          </p:nvSpPr>
          <p:spPr>
            <a:xfrm>
              <a:off x="9823276" y="4258103"/>
              <a:ext cx="1013288" cy="276999"/>
            </a:xfrm>
            <a:prstGeom prst="rect">
              <a:avLst/>
            </a:prstGeom>
            <a:noFill/>
          </p:spPr>
          <p:txBody>
            <a:bodyPr wrap="square" rtlCol="0">
              <a:spAutoFit/>
            </a:bodyPr>
            <a:lstStyle/>
            <a:p>
              <a:pPr algn="ctr"/>
              <a:r>
                <a:rPr lang="en-US" sz="1200" dirty="0">
                  <a:solidFill>
                    <a:schemeClr val="bg1"/>
                  </a:solidFill>
                </a:rPr>
                <a:t>Licensed Bar</a:t>
              </a:r>
              <a:endParaRPr lang="en-GB" sz="1200" dirty="0">
                <a:solidFill>
                  <a:schemeClr val="bg1"/>
                </a:solidFill>
              </a:endParaRPr>
            </a:p>
          </p:txBody>
        </p:sp>
      </p:grpSp>
      <p:grpSp>
        <p:nvGrpSpPr>
          <p:cNvPr id="102" name="Group 101">
            <a:extLst>
              <a:ext uri="{FF2B5EF4-FFF2-40B4-BE49-F238E27FC236}">
                <a16:creationId xmlns:a16="http://schemas.microsoft.com/office/drawing/2014/main" id="{1D6719D0-E45F-C273-E66A-12FA150F8482}"/>
              </a:ext>
            </a:extLst>
          </p:cNvPr>
          <p:cNvGrpSpPr/>
          <p:nvPr/>
        </p:nvGrpSpPr>
        <p:grpSpPr>
          <a:xfrm>
            <a:off x="3636467" y="4828270"/>
            <a:ext cx="1013288" cy="1208024"/>
            <a:chOff x="542298" y="1741533"/>
            <a:chExt cx="1013288" cy="1208024"/>
          </a:xfrm>
        </p:grpSpPr>
        <p:pic>
          <p:nvPicPr>
            <p:cNvPr id="9" name="Picture 8">
              <a:extLst>
                <a:ext uri="{FF2B5EF4-FFF2-40B4-BE49-F238E27FC236}">
                  <a16:creationId xmlns:a16="http://schemas.microsoft.com/office/drawing/2014/main" id="{DFBFEF42-E41D-BDB2-765C-D399AC7E2A7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98941" y="1741533"/>
              <a:ext cx="900002" cy="900000"/>
            </a:xfrm>
            <a:prstGeom prst="rect">
              <a:avLst/>
            </a:prstGeom>
          </p:spPr>
        </p:pic>
        <p:sp>
          <p:nvSpPr>
            <p:cNvPr id="51" name="TextBox 50">
              <a:extLst>
                <a:ext uri="{FF2B5EF4-FFF2-40B4-BE49-F238E27FC236}">
                  <a16:creationId xmlns:a16="http://schemas.microsoft.com/office/drawing/2014/main" id="{F3524AFF-265E-267F-359B-EA66B72FC1EF}"/>
                </a:ext>
              </a:extLst>
            </p:cNvPr>
            <p:cNvSpPr txBox="1"/>
            <p:nvPr/>
          </p:nvSpPr>
          <p:spPr>
            <a:xfrm>
              <a:off x="542298" y="2672558"/>
              <a:ext cx="1013288" cy="276999"/>
            </a:xfrm>
            <a:prstGeom prst="rect">
              <a:avLst/>
            </a:prstGeom>
            <a:noFill/>
          </p:spPr>
          <p:txBody>
            <a:bodyPr wrap="square" rtlCol="0">
              <a:spAutoFit/>
            </a:bodyPr>
            <a:lstStyle/>
            <a:p>
              <a:pPr algn="ctr"/>
              <a:r>
                <a:rPr lang="en-US" sz="1200" dirty="0">
                  <a:solidFill>
                    <a:schemeClr val="bg1"/>
                  </a:solidFill>
                </a:rPr>
                <a:t>Beauty Salon</a:t>
              </a:r>
              <a:endParaRPr lang="en-GB" sz="1200" dirty="0">
                <a:solidFill>
                  <a:schemeClr val="bg1"/>
                </a:solidFill>
              </a:endParaRPr>
            </a:p>
          </p:txBody>
        </p:sp>
      </p:grpSp>
      <p:grpSp>
        <p:nvGrpSpPr>
          <p:cNvPr id="89" name="Group 88">
            <a:extLst>
              <a:ext uri="{FF2B5EF4-FFF2-40B4-BE49-F238E27FC236}">
                <a16:creationId xmlns:a16="http://schemas.microsoft.com/office/drawing/2014/main" id="{11608E43-FBDC-33F5-17F9-97FF92AB19CD}"/>
              </a:ext>
            </a:extLst>
          </p:cNvPr>
          <p:cNvGrpSpPr/>
          <p:nvPr/>
        </p:nvGrpSpPr>
        <p:grpSpPr>
          <a:xfrm>
            <a:off x="1748493" y="4682379"/>
            <a:ext cx="1160239" cy="1408907"/>
            <a:chOff x="468823" y="4858220"/>
            <a:chExt cx="1160239" cy="1408907"/>
          </a:xfrm>
        </p:grpSpPr>
        <p:pic>
          <p:nvPicPr>
            <p:cNvPr id="35" name="Picture 34">
              <a:extLst>
                <a:ext uri="{FF2B5EF4-FFF2-40B4-BE49-F238E27FC236}">
                  <a16:creationId xmlns:a16="http://schemas.microsoft.com/office/drawing/2014/main" id="{04A70760-4977-8635-A0CC-03D90601AD7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98942" y="4858220"/>
              <a:ext cx="900000" cy="900000"/>
            </a:xfrm>
            <a:prstGeom prst="rect">
              <a:avLst/>
            </a:prstGeom>
          </p:spPr>
        </p:pic>
        <p:sp>
          <p:nvSpPr>
            <p:cNvPr id="65" name="TextBox 64">
              <a:extLst>
                <a:ext uri="{FF2B5EF4-FFF2-40B4-BE49-F238E27FC236}">
                  <a16:creationId xmlns:a16="http://schemas.microsoft.com/office/drawing/2014/main" id="{9DEA20B7-18A6-827A-D8FA-B15D147DFFA9}"/>
                </a:ext>
              </a:extLst>
            </p:cNvPr>
            <p:cNvSpPr txBox="1"/>
            <p:nvPr/>
          </p:nvSpPr>
          <p:spPr>
            <a:xfrm>
              <a:off x="468823" y="5805462"/>
              <a:ext cx="1160239" cy="461665"/>
            </a:xfrm>
            <a:prstGeom prst="rect">
              <a:avLst/>
            </a:prstGeom>
            <a:noFill/>
          </p:spPr>
          <p:txBody>
            <a:bodyPr wrap="square" rtlCol="0">
              <a:spAutoFit/>
            </a:bodyPr>
            <a:lstStyle/>
            <a:p>
              <a:pPr algn="ctr"/>
              <a:r>
                <a:rPr lang="en-US" sz="1200" dirty="0">
                  <a:solidFill>
                    <a:schemeClr val="bg1"/>
                  </a:solidFill>
                </a:rPr>
                <a:t>Multi-function Games Room</a:t>
              </a:r>
              <a:endParaRPr lang="en-GB" sz="1200" dirty="0">
                <a:solidFill>
                  <a:schemeClr val="bg1"/>
                </a:solidFill>
              </a:endParaRPr>
            </a:p>
          </p:txBody>
        </p:sp>
      </p:grpSp>
      <p:grpSp>
        <p:nvGrpSpPr>
          <p:cNvPr id="101" name="Group 100">
            <a:extLst>
              <a:ext uri="{FF2B5EF4-FFF2-40B4-BE49-F238E27FC236}">
                <a16:creationId xmlns:a16="http://schemas.microsoft.com/office/drawing/2014/main" id="{A787C1BF-59A5-8EA9-2DBC-91A058663276}"/>
              </a:ext>
            </a:extLst>
          </p:cNvPr>
          <p:cNvGrpSpPr/>
          <p:nvPr/>
        </p:nvGrpSpPr>
        <p:grpSpPr>
          <a:xfrm>
            <a:off x="1951213" y="1741533"/>
            <a:ext cx="1298518" cy="1208024"/>
            <a:chOff x="1951213" y="1741533"/>
            <a:chExt cx="1298518" cy="1208024"/>
          </a:xfrm>
        </p:grpSpPr>
        <p:pic>
          <p:nvPicPr>
            <p:cNvPr id="11" name="Picture 10">
              <a:extLst>
                <a:ext uri="{FF2B5EF4-FFF2-40B4-BE49-F238E27FC236}">
                  <a16:creationId xmlns:a16="http://schemas.microsoft.com/office/drawing/2014/main" id="{4F5A9902-15CE-B761-EF58-47CE1609FD84}"/>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2150471" y="1741533"/>
              <a:ext cx="900002" cy="900000"/>
            </a:xfrm>
            <a:prstGeom prst="rect">
              <a:avLst/>
            </a:prstGeom>
          </p:spPr>
        </p:pic>
        <p:sp>
          <p:nvSpPr>
            <p:cNvPr id="52" name="TextBox 51">
              <a:extLst>
                <a:ext uri="{FF2B5EF4-FFF2-40B4-BE49-F238E27FC236}">
                  <a16:creationId xmlns:a16="http://schemas.microsoft.com/office/drawing/2014/main" id="{7CD84CE9-A70F-3F63-8C84-F7CAB93DB3B1}"/>
                </a:ext>
              </a:extLst>
            </p:cNvPr>
            <p:cNvSpPr txBox="1"/>
            <p:nvPr/>
          </p:nvSpPr>
          <p:spPr>
            <a:xfrm>
              <a:off x="1951213" y="2672558"/>
              <a:ext cx="1298518" cy="276999"/>
            </a:xfrm>
            <a:prstGeom prst="rect">
              <a:avLst/>
            </a:prstGeom>
            <a:noFill/>
          </p:spPr>
          <p:txBody>
            <a:bodyPr wrap="square" rtlCol="0">
              <a:spAutoFit/>
            </a:bodyPr>
            <a:lstStyle/>
            <a:p>
              <a:pPr algn="ctr"/>
              <a:r>
                <a:rPr lang="en-US" sz="1200" dirty="0">
                  <a:solidFill>
                    <a:schemeClr val="bg1"/>
                  </a:solidFill>
                </a:rPr>
                <a:t>Bistro/restaurant</a:t>
              </a:r>
              <a:endParaRPr lang="en-GB" sz="1200" dirty="0">
                <a:solidFill>
                  <a:schemeClr val="bg1"/>
                </a:solidFill>
              </a:endParaRPr>
            </a:p>
          </p:txBody>
        </p:sp>
      </p:grpSp>
      <p:grpSp>
        <p:nvGrpSpPr>
          <p:cNvPr id="99" name="Group 98">
            <a:extLst>
              <a:ext uri="{FF2B5EF4-FFF2-40B4-BE49-F238E27FC236}">
                <a16:creationId xmlns:a16="http://schemas.microsoft.com/office/drawing/2014/main" id="{52428F46-9126-6D4F-F997-23850AF8C5F1}"/>
              </a:ext>
            </a:extLst>
          </p:cNvPr>
          <p:cNvGrpSpPr/>
          <p:nvPr/>
        </p:nvGrpSpPr>
        <p:grpSpPr>
          <a:xfrm>
            <a:off x="5064701" y="1741533"/>
            <a:ext cx="1385419" cy="1208024"/>
            <a:chOff x="5064701" y="1741533"/>
            <a:chExt cx="1385419" cy="1208024"/>
          </a:xfrm>
        </p:grpSpPr>
        <p:pic>
          <p:nvPicPr>
            <p:cNvPr id="15" name="Picture 14">
              <a:extLst>
                <a:ext uri="{FF2B5EF4-FFF2-40B4-BE49-F238E27FC236}">
                  <a16:creationId xmlns:a16="http://schemas.microsoft.com/office/drawing/2014/main" id="{243046FA-3A54-302A-FAF7-AC67C4021627}"/>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5307410" y="1741533"/>
              <a:ext cx="900000" cy="900000"/>
            </a:xfrm>
            <a:prstGeom prst="rect">
              <a:avLst/>
            </a:prstGeom>
          </p:spPr>
        </p:pic>
        <p:sp>
          <p:nvSpPr>
            <p:cNvPr id="55" name="TextBox 54">
              <a:extLst>
                <a:ext uri="{FF2B5EF4-FFF2-40B4-BE49-F238E27FC236}">
                  <a16:creationId xmlns:a16="http://schemas.microsoft.com/office/drawing/2014/main" id="{9E86CAA2-A7C7-5D8A-CB59-E554C870B7E0}"/>
                </a:ext>
              </a:extLst>
            </p:cNvPr>
            <p:cNvSpPr txBox="1"/>
            <p:nvPr/>
          </p:nvSpPr>
          <p:spPr>
            <a:xfrm>
              <a:off x="5064701" y="2672558"/>
              <a:ext cx="1385419" cy="276999"/>
            </a:xfrm>
            <a:prstGeom prst="rect">
              <a:avLst/>
            </a:prstGeom>
            <a:noFill/>
          </p:spPr>
          <p:txBody>
            <a:bodyPr wrap="square" rtlCol="0">
              <a:spAutoFit/>
            </a:bodyPr>
            <a:lstStyle/>
            <a:p>
              <a:pPr algn="ctr"/>
              <a:r>
                <a:rPr lang="en-US" sz="1200" dirty="0">
                  <a:solidFill>
                    <a:schemeClr val="bg1"/>
                  </a:solidFill>
                </a:rPr>
                <a:t>Communal Parking</a:t>
              </a:r>
              <a:endParaRPr lang="en-GB" sz="1200" dirty="0">
                <a:solidFill>
                  <a:schemeClr val="bg1"/>
                </a:solidFill>
              </a:endParaRPr>
            </a:p>
          </p:txBody>
        </p:sp>
      </p:grpSp>
      <p:grpSp>
        <p:nvGrpSpPr>
          <p:cNvPr id="92" name="Group 91">
            <a:extLst>
              <a:ext uri="{FF2B5EF4-FFF2-40B4-BE49-F238E27FC236}">
                <a16:creationId xmlns:a16="http://schemas.microsoft.com/office/drawing/2014/main" id="{7D0B8B74-8664-2AD5-BADC-72305FEBBC4A}"/>
              </a:ext>
            </a:extLst>
          </p:cNvPr>
          <p:cNvGrpSpPr/>
          <p:nvPr/>
        </p:nvGrpSpPr>
        <p:grpSpPr>
          <a:xfrm>
            <a:off x="5064701" y="4858220"/>
            <a:ext cx="1385419" cy="1224241"/>
            <a:chOff x="5064701" y="4858220"/>
            <a:chExt cx="1385419" cy="1224241"/>
          </a:xfrm>
        </p:grpSpPr>
        <p:pic>
          <p:nvPicPr>
            <p:cNvPr id="39" name="Picture 38">
              <a:extLst>
                <a:ext uri="{FF2B5EF4-FFF2-40B4-BE49-F238E27FC236}">
                  <a16:creationId xmlns:a16="http://schemas.microsoft.com/office/drawing/2014/main" id="{447CA318-83D4-1E4D-B581-E2B16AFADA91}"/>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307410" y="4858220"/>
              <a:ext cx="900000" cy="900000"/>
            </a:xfrm>
            <a:prstGeom prst="rect">
              <a:avLst/>
            </a:prstGeom>
          </p:spPr>
        </p:pic>
        <p:sp>
          <p:nvSpPr>
            <p:cNvPr id="67" name="TextBox 66">
              <a:extLst>
                <a:ext uri="{FF2B5EF4-FFF2-40B4-BE49-F238E27FC236}">
                  <a16:creationId xmlns:a16="http://schemas.microsoft.com/office/drawing/2014/main" id="{07ECD172-6B32-1FB2-44A5-422D58F62467}"/>
                </a:ext>
              </a:extLst>
            </p:cNvPr>
            <p:cNvSpPr txBox="1"/>
            <p:nvPr/>
          </p:nvSpPr>
          <p:spPr>
            <a:xfrm>
              <a:off x="5064701" y="5805462"/>
              <a:ext cx="1385419" cy="276999"/>
            </a:xfrm>
            <a:prstGeom prst="rect">
              <a:avLst/>
            </a:prstGeom>
            <a:noFill/>
          </p:spPr>
          <p:txBody>
            <a:bodyPr wrap="square" rtlCol="0">
              <a:spAutoFit/>
            </a:bodyPr>
            <a:lstStyle/>
            <a:p>
              <a:pPr algn="ctr"/>
              <a:r>
                <a:rPr lang="en-US" sz="1200" dirty="0">
                  <a:solidFill>
                    <a:schemeClr val="bg1"/>
                  </a:solidFill>
                </a:rPr>
                <a:t>Village Hall</a:t>
              </a:r>
              <a:endParaRPr lang="en-GB" sz="1200" dirty="0">
                <a:solidFill>
                  <a:schemeClr val="bg1"/>
                </a:solidFill>
              </a:endParaRPr>
            </a:p>
          </p:txBody>
        </p:sp>
      </p:grpSp>
      <p:grpSp>
        <p:nvGrpSpPr>
          <p:cNvPr id="98" name="Group 97">
            <a:extLst>
              <a:ext uri="{FF2B5EF4-FFF2-40B4-BE49-F238E27FC236}">
                <a16:creationId xmlns:a16="http://schemas.microsoft.com/office/drawing/2014/main" id="{62BA5343-698B-EA3F-0833-5EF5F7520886}"/>
              </a:ext>
            </a:extLst>
          </p:cNvPr>
          <p:cNvGrpSpPr/>
          <p:nvPr/>
        </p:nvGrpSpPr>
        <p:grpSpPr>
          <a:xfrm>
            <a:off x="6772271" y="1741533"/>
            <a:ext cx="1578597" cy="1392690"/>
            <a:chOff x="6772271" y="1741533"/>
            <a:chExt cx="1578597" cy="1392690"/>
          </a:xfrm>
        </p:grpSpPr>
        <p:pic>
          <p:nvPicPr>
            <p:cNvPr id="19" name="Picture 18">
              <a:extLst>
                <a:ext uri="{FF2B5EF4-FFF2-40B4-BE49-F238E27FC236}">
                  <a16:creationId xmlns:a16="http://schemas.microsoft.com/office/drawing/2014/main" id="{14FD6235-7348-2F56-F899-951FB797A7FF}"/>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111569" y="1741533"/>
              <a:ext cx="900000" cy="900000"/>
            </a:xfrm>
            <a:prstGeom prst="rect">
              <a:avLst/>
            </a:prstGeom>
          </p:spPr>
        </p:pic>
        <p:sp>
          <p:nvSpPr>
            <p:cNvPr id="57" name="TextBox 56">
              <a:extLst>
                <a:ext uri="{FF2B5EF4-FFF2-40B4-BE49-F238E27FC236}">
                  <a16:creationId xmlns:a16="http://schemas.microsoft.com/office/drawing/2014/main" id="{ED16EEF0-499F-0CBE-0FA2-920FB84C3127}"/>
                </a:ext>
              </a:extLst>
            </p:cNvPr>
            <p:cNvSpPr txBox="1"/>
            <p:nvPr/>
          </p:nvSpPr>
          <p:spPr>
            <a:xfrm>
              <a:off x="6772271" y="2672558"/>
              <a:ext cx="1578597" cy="461665"/>
            </a:xfrm>
            <a:prstGeom prst="rect">
              <a:avLst/>
            </a:prstGeom>
            <a:noFill/>
          </p:spPr>
          <p:txBody>
            <a:bodyPr wrap="square" rtlCol="0">
              <a:spAutoFit/>
            </a:bodyPr>
            <a:lstStyle/>
            <a:p>
              <a:pPr algn="ctr"/>
              <a:r>
                <a:rPr lang="en-US" sz="1200" dirty="0">
                  <a:solidFill>
                    <a:schemeClr val="bg1"/>
                  </a:solidFill>
                </a:rPr>
                <a:t>Dementia &amp; Mental Wellbeing Suite</a:t>
              </a:r>
              <a:endParaRPr lang="en-GB" sz="1200" dirty="0">
                <a:solidFill>
                  <a:schemeClr val="bg1"/>
                </a:solidFill>
              </a:endParaRPr>
            </a:p>
          </p:txBody>
        </p:sp>
      </p:grpSp>
      <p:grpSp>
        <p:nvGrpSpPr>
          <p:cNvPr id="96" name="Group 95">
            <a:extLst>
              <a:ext uri="{FF2B5EF4-FFF2-40B4-BE49-F238E27FC236}">
                <a16:creationId xmlns:a16="http://schemas.microsoft.com/office/drawing/2014/main" id="{7414F626-B67A-D3F3-6D3D-7B75F10BF4BB}"/>
              </a:ext>
            </a:extLst>
          </p:cNvPr>
          <p:cNvGrpSpPr/>
          <p:nvPr/>
        </p:nvGrpSpPr>
        <p:grpSpPr>
          <a:xfrm>
            <a:off x="10380590" y="1741533"/>
            <a:ext cx="1385419" cy="1208024"/>
            <a:chOff x="10380590" y="1741533"/>
            <a:chExt cx="1385419" cy="1208024"/>
          </a:xfrm>
        </p:grpSpPr>
        <p:pic>
          <p:nvPicPr>
            <p:cNvPr id="21" name="Picture 20">
              <a:extLst>
                <a:ext uri="{FF2B5EF4-FFF2-40B4-BE49-F238E27FC236}">
                  <a16:creationId xmlns:a16="http://schemas.microsoft.com/office/drawing/2014/main" id="{6A86B13B-27A5-4DDA-9232-D0754EA90761}"/>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0623299" y="1741533"/>
              <a:ext cx="900000" cy="900000"/>
            </a:xfrm>
            <a:prstGeom prst="rect">
              <a:avLst/>
            </a:prstGeom>
          </p:spPr>
        </p:pic>
        <p:sp>
          <p:nvSpPr>
            <p:cNvPr id="58" name="TextBox 57">
              <a:extLst>
                <a:ext uri="{FF2B5EF4-FFF2-40B4-BE49-F238E27FC236}">
                  <a16:creationId xmlns:a16="http://schemas.microsoft.com/office/drawing/2014/main" id="{59666242-E621-D277-3AA8-ABF4D1E83C96}"/>
                </a:ext>
              </a:extLst>
            </p:cNvPr>
            <p:cNvSpPr txBox="1"/>
            <p:nvPr/>
          </p:nvSpPr>
          <p:spPr>
            <a:xfrm>
              <a:off x="10380590" y="2672558"/>
              <a:ext cx="1385419" cy="276999"/>
            </a:xfrm>
            <a:prstGeom prst="rect">
              <a:avLst/>
            </a:prstGeom>
            <a:noFill/>
          </p:spPr>
          <p:txBody>
            <a:bodyPr wrap="square" rtlCol="0">
              <a:spAutoFit/>
            </a:bodyPr>
            <a:lstStyle/>
            <a:p>
              <a:pPr algn="ctr"/>
              <a:r>
                <a:rPr lang="en-US" sz="1200" dirty="0">
                  <a:solidFill>
                    <a:schemeClr val="bg1"/>
                  </a:solidFill>
                </a:rPr>
                <a:t>Guest Suite</a:t>
              </a:r>
              <a:endParaRPr lang="en-GB" sz="1200" dirty="0">
                <a:solidFill>
                  <a:schemeClr val="bg1"/>
                </a:solidFill>
              </a:endParaRPr>
            </a:p>
          </p:txBody>
        </p:sp>
      </p:grpSp>
      <p:grpSp>
        <p:nvGrpSpPr>
          <p:cNvPr id="100" name="Group 99">
            <a:extLst>
              <a:ext uri="{FF2B5EF4-FFF2-40B4-BE49-F238E27FC236}">
                <a16:creationId xmlns:a16="http://schemas.microsoft.com/office/drawing/2014/main" id="{D3BF567A-A095-8CB2-3EA2-9D2EE37B9FAE}"/>
              </a:ext>
            </a:extLst>
          </p:cNvPr>
          <p:cNvGrpSpPr/>
          <p:nvPr/>
        </p:nvGrpSpPr>
        <p:grpSpPr>
          <a:xfrm>
            <a:off x="3594923" y="1741533"/>
            <a:ext cx="1124587" cy="1208024"/>
            <a:chOff x="3594923" y="1741533"/>
            <a:chExt cx="1124587" cy="1208024"/>
          </a:xfrm>
        </p:grpSpPr>
        <p:pic>
          <p:nvPicPr>
            <p:cNvPr id="13" name="Picture 12">
              <a:extLst>
                <a:ext uri="{FF2B5EF4-FFF2-40B4-BE49-F238E27FC236}">
                  <a16:creationId xmlns:a16="http://schemas.microsoft.com/office/drawing/2014/main" id="{DD8B97DE-6404-6FB0-5095-01D92DB054A4}"/>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3707216" y="1741533"/>
              <a:ext cx="900000" cy="900000"/>
            </a:xfrm>
            <a:prstGeom prst="rect">
              <a:avLst/>
            </a:prstGeom>
          </p:spPr>
        </p:pic>
        <p:sp>
          <p:nvSpPr>
            <p:cNvPr id="54" name="TextBox 53">
              <a:extLst>
                <a:ext uri="{FF2B5EF4-FFF2-40B4-BE49-F238E27FC236}">
                  <a16:creationId xmlns:a16="http://schemas.microsoft.com/office/drawing/2014/main" id="{BD71838D-77D2-7E3C-5BF5-982AF94CFD14}"/>
                </a:ext>
              </a:extLst>
            </p:cNvPr>
            <p:cNvSpPr txBox="1"/>
            <p:nvPr/>
          </p:nvSpPr>
          <p:spPr>
            <a:xfrm>
              <a:off x="3594923" y="2672558"/>
              <a:ext cx="1124587" cy="276999"/>
            </a:xfrm>
            <a:prstGeom prst="rect">
              <a:avLst/>
            </a:prstGeom>
            <a:noFill/>
          </p:spPr>
          <p:txBody>
            <a:bodyPr wrap="square" rtlCol="0">
              <a:spAutoFit/>
            </a:bodyPr>
            <a:lstStyle/>
            <a:p>
              <a:pPr algn="ctr"/>
              <a:r>
                <a:rPr lang="en-US" sz="1200" dirty="0">
                  <a:solidFill>
                    <a:schemeClr val="bg1"/>
                  </a:solidFill>
                </a:rPr>
                <a:t>Bowling Green</a:t>
              </a:r>
              <a:endParaRPr lang="en-GB" sz="1200" dirty="0">
                <a:solidFill>
                  <a:schemeClr val="bg1"/>
                </a:solidFill>
              </a:endParaRPr>
            </a:p>
          </p:txBody>
        </p:sp>
      </p:grpSp>
      <p:grpSp>
        <p:nvGrpSpPr>
          <p:cNvPr id="97" name="Group 96">
            <a:extLst>
              <a:ext uri="{FF2B5EF4-FFF2-40B4-BE49-F238E27FC236}">
                <a16:creationId xmlns:a16="http://schemas.microsoft.com/office/drawing/2014/main" id="{4D9B1805-397D-7A8B-A36D-48107F25417D}"/>
              </a:ext>
            </a:extLst>
          </p:cNvPr>
          <p:cNvGrpSpPr/>
          <p:nvPr/>
        </p:nvGrpSpPr>
        <p:grpSpPr>
          <a:xfrm>
            <a:off x="8859084" y="1741533"/>
            <a:ext cx="1013288" cy="1208024"/>
            <a:chOff x="8859084" y="1741533"/>
            <a:chExt cx="1013288" cy="1208024"/>
          </a:xfrm>
        </p:grpSpPr>
        <p:pic>
          <p:nvPicPr>
            <p:cNvPr id="23" name="Picture 22">
              <a:extLst>
                <a:ext uri="{FF2B5EF4-FFF2-40B4-BE49-F238E27FC236}">
                  <a16:creationId xmlns:a16="http://schemas.microsoft.com/office/drawing/2014/main" id="{7B1DD946-3F5E-E595-17C4-6D4FED2991C6}"/>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915728" y="1741533"/>
              <a:ext cx="900000" cy="900000"/>
            </a:xfrm>
            <a:prstGeom prst="rect">
              <a:avLst/>
            </a:prstGeom>
          </p:spPr>
        </p:pic>
        <p:sp>
          <p:nvSpPr>
            <p:cNvPr id="59" name="TextBox 58">
              <a:extLst>
                <a:ext uri="{FF2B5EF4-FFF2-40B4-BE49-F238E27FC236}">
                  <a16:creationId xmlns:a16="http://schemas.microsoft.com/office/drawing/2014/main" id="{F1411F9C-FF7C-AED5-1C38-CB19B3D84BF2}"/>
                </a:ext>
              </a:extLst>
            </p:cNvPr>
            <p:cNvSpPr txBox="1"/>
            <p:nvPr/>
          </p:nvSpPr>
          <p:spPr>
            <a:xfrm>
              <a:off x="8859084" y="2672558"/>
              <a:ext cx="1013288" cy="276999"/>
            </a:xfrm>
            <a:prstGeom prst="rect">
              <a:avLst/>
            </a:prstGeom>
            <a:noFill/>
          </p:spPr>
          <p:txBody>
            <a:bodyPr wrap="square" rtlCol="0">
              <a:spAutoFit/>
            </a:bodyPr>
            <a:lstStyle/>
            <a:p>
              <a:pPr algn="ctr"/>
              <a:r>
                <a:rPr lang="en-US" sz="1200" dirty="0">
                  <a:solidFill>
                    <a:schemeClr val="bg1"/>
                  </a:solidFill>
                </a:rPr>
                <a:t>Greenhouse</a:t>
              </a:r>
              <a:endParaRPr lang="en-GB" sz="1200" dirty="0">
                <a:solidFill>
                  <a:schemeClr val="bg1"/>
                </a:solidFill>
              </a:endParaRPr>
            </a:p>
          </p:txBody>
        </p:sp>
      </p:grpSp>
      <p:grpSp>
        <p:nvGrpSpPr>
          <p:cNvPr id="94" name="Group 93">
            <a:extLst>
              <a:ext uri="{FF2B5EF4-FFF2-40B4-BE49-F238E27FC236}">
                <a16:creationId xmlns:a16="http://schemas.microsoft.com/office/drawing/2014/main" id="{C848EC70-B97C-FC3E-9FCF-76537051CFC5}"/>
              </a:ext>
            </a:extLst>
          </p:cNvPr>
          <p:cNvGrpSpPr/>
          <p:nvPr/>
        </p:nvGrpSpPr>
        <p:grpSpPr>
          <a:xfrm>
            <a:off x="8673019" y="4858220"/>
            <a:ext cx="1385419" cy="1224241"/>
            <a:chOff x="8673019" y="4858220"/>
            <a:chExt cx="1385419" cy="1224241"/>
          </a:xfrm>
        </p:grpSpPr>
        <p:pic>
          <p:nvPicPr>
            <p:cNvPr id="42" name="Picture 41">
              <a:extLst>
                <a:ext uri="{FF2B5EF4-FFF2-40B4-BE49-F238E27FC236}">
                  <a16:creationId xmlns:a16="http://schemas.microsoft.com/office/drawing/2014/main" id="{3247E2AB-49E5-73EB-901A-CD40A8DE3FD7}"/>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8915728" y="4858220"/>
              <a:ext cx="900000" cy="900000"/>
            </a:xfrm>
            <a:prstGeom prst="rect">
              <a:avLst/>
            </a:prstGeom>
          </p:spPr>
        </p:pic>
        <p:sp>
          <p:nvSpPr>
            <p:cNvPr id="44" name="TextBox 43">
              <a:extLst>
                <a:ext uri="{FF2B5EF4-FFF2-40B4-BE49-F238E27FC236}">
                  <a16:creationId xmlns:a16="http://schemas.microsoft.com/office/drawing/2014/main" id="{7A89F748-DDE5-0BAE-A9E6-776CA70E87DE}"/>
                </a:ext>
              </a:extLst>
            </p:cNvPr>
            <p:cNvSpPr txBox="1"/>
            <p:nvPr/>
          </p:nvSpPr>
          <p:spPr>
            <a:xfrm>
              <a:off x="8673019" y="5805462"/>
              <a:ext cx="1385419" cy="276999"/>
            </a:xfrm>
            <a:prstGeom prst="rect">
              <a:avLst/>
            </a:prstGeom>
            <a:noFill/>
          </p:spPr>
          <p:txBody>
            <a:bodyPr wrap="square" rtlCol="0">
              <a:spAutoFit/>
            </a:bodyPr>
            <a:lstStyle/>
            <a:p>
              <a:pPr algn="ctr"/>
              <a:r>
                <a:rPr lang="en-US" sz="1200" dirty="0">
                  <a:solidFill>
                    <a:schemeClr val="bg1"/>
                  </a:solidFill>
                </a:rPr>
                <a:t>Woodwork Room</a:t>
              </a:r>
              <a:endParaRPr lang="en-GB" sz="1200" dirty="0">
                <a:solidFill>
                  <a:schemeClr val="bg1"/>
                </a:solidFill>
              </a:endParaRPr>
            </a:p>
          </p:txBody>
        </p:sp>
      </p:grpSp>
    </p:spTree>
    <p:extLst>
      <p:ext uri="{BB962C8B-B14F-4D97-AF65-F5344CB8AC3E}">
        <p14:creationId xmlns:p14="http://schemas.microsoft.com/office/powerpoint/2010/main" val="43776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FC9153-8214-3B11-0B1A-F7DEA3BD08F2}"/>
              </a:ext>
            </a:extLst>
          </p:cNvPr>
          <p:cNvSpPr/>
          <p:nvPr/>
        </p:nvSpPr>
        <p:spPr>
          <a:xfrm>
            <a:off x="5840363" y="0"/>
            <a:ext cx="1600609" cy="2935657"/>
          </a:xfrm>
          <a:prstGeom prst="rect">
            <a:avLst/>
          </a:prstGeom>
          <a:solidFill>
            <a:srgbClr val="006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32188D99-3306-80C5-1B8B-312EE9716F2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434533" y="1"/>
            <a:ext cx="4757466" cy="2933916"/>
          </a:xfrm>
          <a:prstGeom prst="rect">
            <a:avLst/>
          </a:prstGeom>
        </p:spPr>
      </p:pic>
      <p:sp>
        <p:nvSpPr>
          <p:cNvPr id="3" name="Rectangle 2">
            <a:extLst>
              <a:ext uri="{FF2B5EF4-FFF2-40B4-BE49-F238E27FC236}">
                <a16:creationId xmlns:a16="http://schemas.microsoft.com/office/drawing/2014/main" id="{85C77E99-FA90-D275-F822-CE116AF00C28}"/>
              </a:ext>
            </a:extLst>
          </p:cNvPr>
          <p:cNvSpPr/>
          <p:nvPr/>
        </p:nvSpPr>
        <p:spPr>
          <a:xfrm>
            <a:off x="4735793" y="3071583"/>
            <a:ext cx="1600609" cy="2935657"/>
          </a:xfrm>
          <a:prstGeom prst="rect">
            <a:avLst/>
          </a:prstGeom>
          <a:solidFill>
            <a:srgbClr val="006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A3111A51-648C-028D-020F-406C6A6EC8B4}"/>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5</a:t>
            </a:fld>
            <a:endParaRPr lang="en-GB" sz="1000" dirty="0">
              <a:solidFill>
                <a:schemeClr val="bg1"/>
              </a:solidFill>
            </a:endParaRPr>
          </a:p>
        </p:txBody>
      </p:sp>
      <p:pic>
        <p:nvPicPr>
          <p:cNvPr id="9" name="Picture 8">
            <a:extLst>
              <a:ext uri="{FF2B5EF4-FFF2-40B4-BE49-F238E27FC236}">
                <a16:creationId xmlns:a16="http://schemas.microsoft.com/office/drawing/2014/main" id="{8C7500AB-985D-0627-6BC8-73069AF42FE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7337" y="3071583"/>
            <a:ext cx="4769933" cy="2935657"/>
          </a:xfrm>
          <a:prstGeom prst="rect">
            <a:avLst/>
          </a:prstGeom>
        </p:spPr>
      </p:pic>
      <p:sp>
        <p:nvSpPr>
          <p:cNvPr id="10" name="TextBox 9">
            <a:extLst>
              <a:ext uri="{FF2B5EF4-FFF2-40B4-BE49-F238E27FC236}">
                <a16:creationId xmlns:a16="http://schemas.microsoft.com/office/drawing/2014/main" id="{0F97BA2C-3DBB-A44F-C94C-99800CFDE85F}"/>
              </a:ext>
            </a:extLst>
          </p:cNvPr>
          <p:cNvSpPr txBox="1"/>
          <p:nvPr/>
        </p:nvSpPr>
        <p:spPr>
          <a:xfrm>
            <a:off x="-31991" y="866794"/>
            <a:ext cx="5856359" cy="1200329"/>
          </a:xfrm>
          <a:prstGeom prst="rect">
            <a:avLst/>
          </a:prstGeom>
          <a:noFill/>
        </p:spPr>
        <p:txBody>
          <a:bodyPr wrap="square" rtlCol="0">
            <a:spAutoFit/>
          </a:bodyPr>
          <a:lstStyle/>
          <a:p>
            <a:pPr algn="ctr"/>
            <a:r>
              <a:rPr lang="en-US" sz="3600" b="1" dirty="0">
                <a:solidFill>
                  <a:schemeClr val="bg1"/>
                </a:solidFill>
              </a:rPr>
              <a:t>An incredible range of facilities and activities</a:t>
            </a:r>
            <a:endParaRPr lang="en-GB" sz="3600" b="1" dirty="0">
              <a:solidFill>
                <a:schemeClr val="bg1"/>
              </a:solidFill>
            </a:endParaRPr>
          </a:p>
        </p:txBody>
      </p:sp>
      <p:sp>
        <p:nvSpPr>
          <p:cNvPr id="11" name="TextBox 10">
            <a:extLst>
              <a:ext uri="{FF2B5EF4-FFF2-40B4-BE49-F238E27FC236}">
                <a16:creationId xmlns:a16="http://schemas.microsoft.com/office/drawing/2014/main" id="{A8FE21D1-9368-9164-5FD7-8D9D82DFD0CC}"/>
              </a:ext>
            </a:extLst>
          </p:cNvPr>
          <p:cNvSpPr txBox="1"/>
          <p:nvPr/>
        </p:nvSpPr>
        <p:spPr>
          <a:xfrm>
            <a:off x="6673174" y="3140405"/>
            <a:ext cx="5518825" cy="2862322"/>
          </a:xfrm>
          <a:prstGeom prst="rect">
            <a:avLst/>
          </a:prstGeom>
          <a:noFill/>
        </p:spPr>
        <p:txBody>
          <a:bodyPr wrap="square" rtlCol="0">
            <a:spAutoFit/>
          </a:bodyPr>
          <a:lstStyle/>
          <a:p>
            <a:pPr algn="l"/>
            <a:r>
              <a:rPr lang="en-US" sz="2000" b="1" i="0" u="none" strike="noStrike" baseline="0" dirty="0">
                <a:solidFill>
                  <a:schemeClr val="bg1"/>
                </a:solidFill>
              </a:rPr>
              <a:t>Residents can enjoy access to the village’s exceptional facilities and activities.</a:t>
            </a:r>
          </a:p>
          <a:p>
            <a:pPr algn="l"/>
            <a:endParaRPr lang="en-US" sz="2000" i="0" u="none" strike="noStrike" baseline="0" dirty="0">
              <a:solidFill>
                <a:schemeClr val="bg1"/>
              </a:solidFill>
            </a:endParaRPr>
          </a:p>
          <a:p>
            <a:pPr algn="l"/>
            <a:r>
              <a:rPr lang="en-GB" sz="2000" i="0" u="none" strike="noStrike" baseline="0" dirty="0">
                <a:solidFill>
                  <a:schemeClr val="bg1"/>
                </a:solidFill>
              </a:rPr>
              <a:t>You choose your own pace of life, whether that’s relaxing in the beautiful shared spaces or taking part in the daily activities. Take time out to look after yourself, try something new, develop your hobbies or share the skills you have already through volunteering – the options are endless.</a:t>
            </a:r>
            <a:endParaRPr lang="en-GB" sz="2000" dirty="0">
              <a:solidFill>
                <a:schemeClr val="bg1"/>
              </a:solidFill>
            </a:endParaRPr>
          </a:p>
        </p:txBody>
      </p:sp>
      <p:pic>
        <p:nvPicPr>
          <p:cNvPr id="13" name="Picture 12">
            <a:extLst>
              <a:ext uri="{FF2B5EF4-FFF2-40B4-BE49-F238E27FC236}">
                <a16:creationId xmlns:a16="http://schemas.microsoft.com/office/drawing/2014/main" id="{3EAC7093-C91A-C4BE-F778-4AFA647AABEC}"/>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022674" y="479867"/>
            <a:ext cx="1267978" cy="1267978"/>
          </a:xfrm>
          <a:prstGeom prst="rect">
            <a:avLst/>
          </a:prstGeom>
        </p:spPr>
      </p:pic>
      <p:pic>
        <p:nvPicPr>
          <p:cNvPr id="15" name="Picture 14">
            <a:extLst>
              <a:ext uri="{FF2B5EF4-FFF2-40B4-BE49-F238E27FC236}">
                <a16:creationId xmlns:a16="http://schemas.microsoft.com/office/drawing/2014/main" id="{DBF69DAC-5F96-94A1-FA79-28E8531189A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902497" y="3363430"/>
            <a:ext cx="1267200" cy="1267200"/>
          </a:xfrm>
          <a:prstGeom prst="rect">
            <a:avLst/>
          </a:prstGeom>
        </p:spPr>
      </p:pic>
      <p:sp>
        <p:nvSpPr>
          <p:cNvPr id="16" name="TextBox 15">
            <a:extLst>
              <a:ext uri="{FF2B5EF4-FFF2-40B4-BE49-F238E27FC236}">
                <a16:creationId xmlns:a16="http://schemas.microsoft.com/office/drawing/2014/main" id="{7931839B-37AC-46A8-8DC3-A480D051213E}"/>
              </a:ext>
            </a:extLst>
          </p:cNvPr>
          <p:cNvSpPr txBox="1"/>
          <p:nvPr/>
        </p:nvSpPr>
        <p:spPr>
          <a:xfrm>
            <a:off x="4747139" y="4865564"/>
            <a:ext cx="1600609" cy="584775"/>
          </a:xfrm>
          <a:prstGeom prst="rect">
            <a:avLst/>
          </a:prstGeom>
          <a:noFill/>
        </p:spPr>
        <p:txBody>
          <a:bodyPr wrap="square" rtlCol="0">
            <a:spAutoFit/>
          </a:bodyPr>
          <a:lstStyle/>
          <a:p>
            <a:pPr algn="ctr"/>
            <a:r>
              <a:rPr lang="en-US" sz="1600" dirty="0">
                <a:solidFill>
                  <a:schemeClr val="bg1"/>
                </a:solidFill>
              </a:rPr>
              <a:t>A typical bistro/restaurant</a:t>
            </a:r>
            <a:endParaRPr lang="en-GB" sz="1600" dirty="0">
              <a:solidFill>
                <a:schemeClr val="bg1"/>
              </a:solidFill>
            </a:endParaRPr>
          </a:p>
        </p:txBody>
      </p:sp>
      <p:sp>
        <p:nvSpPr>
          <p:cNvPr id="17" name="TextBox 16">
            <a:extLst>
              <a:ext uri="{FF2B5EF4-FFF2-40B4-BE49-F238E27FC236}">
                <a16:creationId xmlns:a16="http://schemas.microsoft.com/office/drawing/2014/main" id="{CA6CC200-ED6C-FF58-41B3-17E52F0094E7}"/>
              </a:ext>
            </a:extLst>
          </p:cNvPr>
          <p:cNvSpPr txBox="1"/>
          <p:nvPr/>
        </p:nvSpPr>
        <p:spPr>
          <a:xfrm>
            <a:off x="6003069" y="2036858"/>
            <a:ext cx="1344897" cy="584775"/>
          </a:xfrm>
          <a:prstGeom prst="rect">
            <a:avLst/>
          </a:prstGeom>
          <a:noFill/>
        </p:spPr>
        <p:txBody>
          <a:bodyPr wrap="square" rtlCol="0">
            <a:spAutoFit/>
          </a:bodyPr>
          <a:lstStyle/>
          <a:p>
            <a:pPr algn="ctr"/>
            <a:r>
              <a:rPr lang="en-US" sz="1600" dirty="0">
                <a:solidFill>
                  <a:schemeClr val="bg1"/>
                </a:solidFill>
              </a:rPr>
              <a:t>A typical hairdressers</a:t>
            </a:r>
            <a:endParaRPr lang="en-GB" sz="1600" dirty="0">
              <a:solidFill>
                <a:schemeClr val="bg1"/>
              </a:solidFill>
            </a:endParaRPr>
          </a:p>
        </p:txBody>
      </p:sp>
      <p:grpSp>
        <p:nvGrpSpPr>
          <p:cNvPr id="27" name="Group 26">
            <a:extLst>
              <a:ext uri="{FF2B5EF4-FFF2-40B4-BE49-F238E27FC236}">
                <a16:creationId xmlns:a16="http://schemas.microsoft.com/office/drawing/2014/main" id="{5DFE211E-C584-70B3-2FC0-62D82C13872F}"/>
              </a:ext>
            </a:extLst>
          </p:cNvPr>
          <p:cNvGrpSpPr/>
          <p:nvPr/>
        </p:nvGrpSpPr>
        <p:grpSpPr>
          <a:xfrm>
            <a:off x="11388782" y="6238332"/>
            <a:ext cx="162305" cy="346971"/>
            <a:chOff x="11388782" y="6225080"/>
            <a:chExt cx="162305" cy="346971"/>
          </a:xfrm>
        </p:grpSpPr>
        <p:cxnSp>
          <p:nvCxnSpPr>
            <p:cNvPr id="24" name="Straight Connector 23">
              <a:extLst>
                <a:ext uri="{FF2B5EF4-FFF2-40B4-BE49-F238E27FC236}">
                  <a16:creationId xmlns:a16="http://schemas.microsoft.com/office/drawing/2014/main" id="{412CEC0A-6FFC-73C0-C87F-1414609F0E73}"/>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A386291-2EE9-2513-E241-8A8446C81E32}"/>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0A7A5B9F-4CAD-47F7-A2C6-E70BB6C9694E}"/>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128293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111A51-648C-028D-020F-406C6A6EC8B4}"/>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6</a:t>
            </a:fld>
            <a:endParaRPr lang="en-GB" sz="1000" dirty="0">
              <a:solidFill>
                <a:schemeClr val="bg1"/>
              </a:solidFill>
            </a:endParaRPr>
          </a:p>
        </p:txBody>
      </p:sp>
      <p:sp>
        <p:nvSpPr>
          <p:cNvPr id="10" name="TextBox 9">
            <a:extLst>
              <a:ext uri="{FF2B5EF4-FFF2-40B4-BE49-F238E27FC236}">
                <a16:creationId xmlns:a16="http://schemas.microsoft.com/office/drawing/2014/main" id="{0F97BA2C-3DBB-A44F-C94C-99800CFDE85F}"/>
              </a:ext>
            </a:extLst>
          </p:cNvPr>
          <p:cNvSpPr txBox="1"/>
          <p:nvPr/>
        </p:nvSpPr>
        <p:spPr>
          <a:xfrm>
            <a:off x="463919" y="283213"/>
            <a:ext cx="5687158" cy="830997"/>
          </a:xfrm>
          <a:prstGeom prst="rect">
            <a:avLst/>
          </a:prstGeom>
          <a:noFill/>
        </p:spPr>
        <p:txBody>
          <a:bodyPr wrap="square" rtlCol="0">
            <a:spAutoFit/>
          </a:bodyPr>
          <a:lstStyle/>
          <a:p>
            <a:r>
              <a:rPr lang="en-US" sz="4800" b="1" dirty="0">
                <a:solidFill>
                  <a:schemeClr val="bg1"/>
                </a:solidFill>
              </a:rPr>
              <a:t>Activities</a:t>
            </a:r>
            <a:endParaRPr lang="en-GB" sz="4800" b="1" dirty="0">
              <a:solidFill>
                <a:schemeClr val="bg1"/>
              </a:solidFill>
            </a:endParaRPr>
          </a:p>
        </p:txBody>
      </p:sp>
      <p:sp>
        <p:nvSpPr>
          <p:cNvPr id="11" name="TextBox 10">
            <a:extLst>
              <a:ext uri="{FF2B5EF4-FFF2-40B4-BE49-F238E27FC236}">
                <a16:creationId xmlns:a16="http://schemas.microsoft.com/office/drawing/2014/main" id="{A8FE21D1-9368-9164-5FD7-8D9D82DFD0CC}"/>
              </a:ext>
            </a:extLst>
          </p:cNvPr>
          <p:cNvSpPr txBox="1"/>
          <p:nvPr/>
        </p:nvSpPr>
        <p:spPr>
          <a:xfrm>
            <a:off x="468825" y="1305342"/>
            <a:ext cx="4547496" cy="1938992"/>
          </a:xfrm>
          <a:prstGeom prst="rect">
            <a:avLst/>
          </a:prstGeom>
          <a:noFill/>
        </p:spPr>
        <p:txBody>
          <a:bodyPr wrap="square" numCol="1" rtlCol="0">
            <a:spAutoFit/>
          </a:bodyPr>
          <a:lstStyle/>
          <a:p>
            <a:pPr algn="l"/>
            <a:r>
              <a:rPr lang="en-US" sz="2000" b="1" dirty="0">
                <a:solidFill>
                  <a:schemeClr val="bg1"/>
                </a:solidFill>
              </a:rPr>
              <a:t>O</a:t>
            </a:r>
            <a:r>
              <a:rPr lang="en-US" sz="2000" b="1" i="0" u="none" strike="noStrike" baseline="0" dirty="0">
                <a:solidFill>
                  <a:schemeClr val="bg1"/>
                </a:solidFill>
              </a:rPr>
              <a:t>ur communities have an extensive range of daily activities to get involved in. Some of the activities available across our village locations include, but are not limited to:</a:t>
            </a:r>
          </a:p>
          <a:p>
            <a:pPr algn="l"/>
            <a:endParaRPr lang="en-US" sz="2000" i="0" u="none" strike="noStrike" baseline="0" dirty="0">
              <a:solidFill>
                <a:schemeClr val="bg1"/>
              </a:solidFill>
            </a:endParaRPr>
          </a:p>
        </p:txBody>
      </p:sp>
      <p:grpSp>
        <p:nvGrpSpPr>
          <p:cNvPr id="27" name="Group 26">
            <a:extLst>
              <a:ext uri="{FF2B5EF4-FFF2-40B4-BE49-F238E27FC236}">
                <a16:creationId xmlns:a16="http://schemas.microsoft.com/office/drawing/2014/main" id="{5DFE211E-C584-70B3-2FC0-62D82C13872F}"/>
              </a:ext>
            </a:extLst>
          </p:cNvPr>
          <p:cNvGrpSpPr/>
          <p:nvPr/>
        </p:nvGrpSpPr>
        <p:grpSpPr>
          <a:xfrm>
            <a:off x="11388782" y="6238332"/>
            <a:ext cx="162305" cy="346971"/>
            <a:chOff x="11388782" y="6225080"/>
            <a:chExt cx="162305" cy="346971"/>
          </a:xfrm>
        </p:grpSpPr>
        <p:cxnSp>
          <p:nvCxnSpPr>
            <p:cNvPr id="24" name="Straight Connector 23">
              <a:extLst>
                <a:ext uri="{FF2B5EF4-FFF2-40B4-BE49-F238E27FC236}">
                  <a16:creationId xmlns:a16="http://schemas.microsoft.com/office/drawing/2014/main" id="{412CEC0A-6FFC-73C0-C87F-1414609F0E73}"/>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A386291-2EE9-2513-E241-8A8446C81E32}"/>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AAA4C73A-9386-674D-BE60-0AD3A38DF6D2}"/>
              </a:ext>
            </a:extLst>
          </p:cNvPr>
          <p:cNvSpPr txBox="1"/>
          <p:nvPr/>
        </p:nvSpPr>
        <p:spPr>
          <a:xfrm>
            <a:off x="463919" y="3021739"/>
            <a:ext cx="4771343" cy="2862322"/>
          </a:xfrm>
          <a:prstGeom prst="rect">
            <a:avLst/>
          </a:prstGeom>
          <a:noFill/>
        </p:spPr>
        <p:txBody>
          <a:bodyPr wrap="square" numCol="2">
            <a:spAutoFit/>
          </a:bodyPr>
          <a:lstStyle/>
          <a:p>
            <a:pPr marL="285750" indent="-285750" algn="l">
              <a:buFont typeface="Arial" panose="020B0604020202020204" pitchFamily="34" charset="0"/>
              <a:buChar char="•"/>
            </a:pPr>
            <a:r>
              <a:rPr lang="en-US" sz="2000" i="0" u="none" strike="noStrike" baseline="0" dirty="0">
                <a:solidFill>
                  <a:schemeClr val="bg1"/>
                </a:solidFill>
              </a:rPr>
              <a:t>Chair yoga</a:t>
            </a:r>
          </a:p>
          <a:p>
            <a:pPr marL="285750" indent="-285750" algn="l">
              <a:buFont typeface="Arial" panose="020B0604020202020204" pitchFamily="34" charset="0"/>
              <a:buChar char="•"/>
            </a:pPr>
            <a:r>
              <a:rPr lang="en-US" sz="2000" dirty="0">
                <a:solidFill>
                  <a:schemeClr val="bg1"/>
                </a:solidFill>
              </a:rPr>
              <a:t>Tai chi</a:t>
            </a:r>
          </a:p>
          <a:p>
            <a:pPr marL="285750" indent="-285750" algn="l">
              <a:buFont typeface="Arial" panose="020B0604020202020204" pitchFamily="34" charset="0"/>
              <a:buChar char="•"/>
            </a:pPr>
            <a:r>
              <a:rPr lang="en-US" sz="2000" i="0" u="none" strike="noStrike" baseline="0" dirty="0">
                <a:solidFill>
                  <a:schemeClr val="bg1"/>
                </a:solidFill>
              </a:rPr>
              <a:t>Dancing</a:t>
            </a:r>
          </a:p>
          <a:p>
            <a:pPr marL="285750" indent="-285750" algn="l">
              <a:buFont typeface="Arial" panose="020B0604020202020204" pitchFamily="34" charset="0"/>
              <a:buChar char="•"/>
            </a:pPr>
            <a:r>
              <a:rPr lang="en-US" sz="2000" dirty="0">
                <a:solidFill>
                  <a:schemeClr val="bg1"/>
                </a:solidFill>
              </a:rPr>
              <a:t>Bowls</a:t>
            </a:r>
          </a:p>
          <a:p>
            <a:pPr marL="285750" indent="-285750" algn="l">
              <a:buFont typeface="Arial" panose="020B0604020202020204" pitchFamily="34" charset="0"/>
              <a:buChar char="•"/>
            </a:pPr>
            <a:r>
              <a:rPr lang="en-US" sz="2000" i="0" u="none" strike="noStrike" baseline="0" dirty="0">
                <a:solidFill>
                  <a:schemeClr val="bg1"/>
                </a:solidFill>
              </a:rPr>
              <a:t>Snooker</a:t>
            </a:r>
          </a:p>
          <a:p>
            <a:pPr marL="285750" indent="-285750" algn="l">
              <a:buFont typeface="Arial" panose="020B0604020202020204" pitchFamily="34" charset="0"/>
              <a:buChar char="•"/>
            </a:pPr>
            <a:r>
              <a:rPr lang="en-US" sz="2000" dirty="0">
                <a:solidFill>
                  <a:schemeClr val="bg1"/>
                </a:solidFill>
              </a:rPr>
              <a:t>Table tennis</a:t>
            </a:r>
          </a:p>
          <a:p>
            <a:pPr marL="285750" indent="-285750" algn="l">
              <a:buFont typeface="Arial" panose="020B0604020202020204" pitchFamily="34" charset="0"/>
              <a:buChar char="•"/>
            </a:pPr>
            <a:r>
              <a:rPr lang="en-US" sz="2000" dirty="0">
                <a:solidFill>
                  <a:schemeClr val="bg1"/>
                </a:solidFill>
              </a:rPr>
              <a:t>Arts and crafts</a:t>
            </a:r>
          </a:p>
          <a:p>
            <a:pPr marL="285750" indent="-285750" algn="l">
              <a:buFont typeface="Arial" panose="020B0604020202020204" pitchFamily="34" charset="0"/>
              <a:buChar char="•"/>
            </a:pPr>
            <a:endParaRPr lang="en-US" sz="2000" i="0" u="none" strike="noStrike" baseline="0" dirty="0">
              <a:solidFill>
                <a:schemeClr val="bg1"/>
              </a:solidFill>
            </a:endParaRPr>
          </a:p>
          <a:p>
            <a:pPr marL="285750" indent="-285750" algn="l">
              <a:buFont typeface="Arial" panose="020B0604020202020204" pitchFamily="34" charset="0"/>
              <a:buChar char="•"/>
            </a:pPr>
            <a:endParaRPr lang="en-US" sz="2000" dirty="0">
              <a:solidFill>
                <a:schemeClr val="bg1"/>
              </a:solidFill>
            </a:endParaRPr>
          </a:p>
          <a:p>
            <a:pPr marL="285750" indent="-285750" algn="l">
              <a:buFont typeface="Arial" panose="020B0604020202020204" pitchFamily="34" charset="0"/>
              <a:buChar char="•"/>
            </a:pPr>
            <a:r>
              <a:rPr lang="en-US" sz="2000" i="0" u="none" strike="noStrike" baseline="0" dirty="0">
                <a:solidFill>
                  <a:schemeClr val="bg1"/>
                </a:solidFill>
              </a:rPr>
              <a:t>Zumba</a:t>
            </a:r>
          </a:p>
          <a:p>
            <a:pPr marL="285750" indent="-285750" algn="l">
              <a:buFont typeface="Arial" panose="020B0604020202020204" pitchFamily="34" charset="0"/>
              <a:buChar char="•"/>
            </a:pPr>
            <a:r>
              <a:rPr lang="en-US" sz="2000" dirty="0">
                <a:solidFill>
                  <a:schemeClr val="bg1"/>
                </a:solidFill>
              </a:rPr>
              <a:t>Pilates</a:t>
            </a:r>
          </a:p>
          <a:p>
            <a:pPr marL="285750" indent="-285750" algn="l">
              <a:buFont typeface="Arial" panose="020B0604020202020204" pitchFamily="34" charset="0"/>
              <a:buChar char="•"/>
            </a:pPr>
            <a:r>
              <a:rPr lang="en-US" sz="2000" i="0" u="none" strike="noStrike" baseline="0" dirty="0">
                <a:solidFill>
                  <a:schemeClr val="bg1"/>
                </a:solidFill>
              </a:rPr>
              <a:t>Choir</a:t>
            </a:r>
          </a:p>
          <a:p>
            <a:pPr marL="285750" indent="-285750" algn="l">
              <a:buFont typeface="Arial" panose="020B0604020202020204" pitchFamily="34" charset="0"/>
              <a:buChar char="•"/>
            </a:pPr>
            <a:r>
              <a:rPr lang="en-US" sz="2000" dirty="0">
                <a:solidFill>
                  <a:schemeClr val="bg1"/>
                </a:solidFill>
              </a:rPr>
              <a:t>Book club</a:t>
            </a:r>
          </a:p>
          <a:p>
            <a:pPr marL="285750" indent="-285750" algn="l">
              <a:buFont typeface="Arial" panose="020B0604020202020204" pitchFamily="34" charset="0"/>
              <a:buChar char="•"/>
            </a:pPr>
            <a:r>
              <a:rPr lang="en-US" sz="2000" i="0" u="none" strike="noStrike" baseline="0" dirty="0">
                <a:solidFill>
                  <a:schemeClr val="bg1"/>
                </a:solidFill>
              </a:rPr>
              <a:t>Walking football</a:t>
            </a:r>
          </a:p>
          <a:p>
            <a:pPr marL="285750" indent="-285750" algn="l">
              <a:buFont typeface="Arial" panose="020B0604020202020204" pitchFamily="34" charset="0"/>
              <a:buChar char="•"/>
            </a:pPr>
            <a:r>
              <a:rPr lang="en-US" sz="2000" dirty="0">
                <a:solidFill>
                  <a:schemeClr val="bg1"/>
                </a:solidFill>
              </a:rPr>
              <a:t>Evening entertainment</a:t>
            </a:r>
            <a:endParaRPr lang="en-US" sz="2000" i="0" u="none" strike="noStrike" baseline="0" dirty="0">
              <a:solidFill>
                <a:schemeClr val="bg1"/>
              </a:solidFill>
            </a:endParaRPr>
          </a:p>
        </p:txBody>
      </p:sp>
      <p:pic>
        <p:nvPicPr>
          <p:cNvPr id="18" name="Picture 17">
            <a:extLst>
              <a:ext uri="{FF2B5EF4-FFF2-40B4-BE49-F238E27FC236}">
                <a16:creationId xmlns:a16="http://schemas.microsoft.com/office/drawing/2014/main" id="{D0FBC450-DEAD-35C5-951E-E4A6A48D51B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9028" y="637477"/>
            <a:ext cx="3902972" cy="2172268"/>
          </a:xfrm>
          <a:prstGeom prst="rect">
            <a:avLst/>
          </a:prstGeom>
        </p:spPr>
      </p:pic>
      <p:pic>
        <p:nvPicPr>
          <p:cNvPr id="19" name="Picture 18">
            <a:extLst>
              <a:ext uri="{FF2B5EF4-FFF2-40B4-BE49-F238E27FC236}">
                <a16:creationId xmlns:a16="http://schemas.microsoft.com/office/drawing/2014/main" id="{1B241999-42B3-15D9-DA37-33A0D0F0649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89027" y="2951781"/>
            <a:ext cx="3902973" cy="2653048"/>
          </a:xfrm>
          <a:prstGeom prst="rect">
            <a:avLst/>
          </a:prstGeom>
        </p:spPr>
      </p:pic>
      <p:pic>
        <p:nvPicPr>
          <p:cNvPr id="28" name="Picture 27">
            <a:extLst>
              <a:ext uri="{FF2B5EF4-FFF2-40B4-BE49-F238E27FC236}">
                <a16:creationId xmlns:a16="http://schemas.microsoft.com/office/drawing/2014/main" id="{2C0837A6-E2BF-25AF-8B5A-ACC6F399F641}"/>
              </a:ext>
            </a:extLst>
          </p:cNvPr>
          <p:cNvPicPr>
            <a:picLocks noChangeAspect="1"/>
          </p:cNvPicPr>
          <p:nvPr/>
        </p:nvPicPr>
        <p:blipFill>
          <a:blip r:embed="rId5" cstate="screen">
            <a:extLst>
              <a:ext uri="{28A0092B-C50C-407E-A947-70E740481C1C}">
                <a14:useLocalDpi xmlns:a14="http://schemas.microsoft.com/office/drawing/2010/main"/>
              </a:ext>
            </a:extLst>
          </a:blip>
          <a:srcRect b="-374"/>
          <a:stretch>
            <a:fillRect/>
          </a:stretch>
        </p:blipFill>
        <p:spPr>
          <a:xfrm>
            <a:off x="5235262" y="637477"/>
            <a:ext cx="2896276" cy="4967352"/>
          </a:xfrm>
          <a:prstGeom prst="rect">
            <a:avLst/>
          </a:prstGeom>
        </p:spPr>
      </p:pic>
      <p:sp>
        <p:nvSpPr>
          <p:cNvPr id="13" name="TextBox 12">
            <a:extLst>
              <a:ext uri="{FF2B5EF4-FFF2-40B4-BE49-F238E27FC236}">
                <a16:creationId xmlns:a16="http://schemas.microsoft.com/office/drawing/2014/main" id="{6157E1FE-0564-42E2-A935-7E014B133A3D}"/>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
        <p:nvSpPr>
          <p:cNvPr id="2" name="TextBox 1">
            <a:extLst>
              <a:ext uri="{FF2B5EF4-FFF2-40B4-BE49-F238E27FC236}">
                <a16:creationId xmlns:a16="http://schemas.microsoft.com/office/drawing/2014/main" id="{5E9EA727-03C2-3CFE-25A4-FDB66CE140BB}"/>
              </a:ext>
            </a:extLst>
          </p:cNvPr>
          <p:cNvSpPr txBox="1"/>
          <p:nvPr/>
        </p:nvSpPr>
        <p:spPr>
          <a:xfrm>
            <a:off x="306429" y="5445760"/>
            <a:ext cx="4771343" cy="584775"/>
          </a:xfrm>
          <a:prstGeom prst="rect">
            <a:avLst/>
          </a:prstGeom>
          <a:noFill/>
        </p:spPr>
        <p:txBody>
          <a:bodyPr wrap="square" rtlCol="0">
            <a:spAutoFit/>
          </a:bodyPr>
          <a:lstStyle/>
          <a:p>
            <a:r>
              <a:rPr lang="en-GB" altLang="en-US" sz="1600" b="1" dirty="0">
                <a:solidFill>
                  <a:schemeClr val="bg1"/>
                </a:solidFill>
              </a:rPr>
              <a:t>The activities available may change over time. There may be a nominal charge for some of these activities.</a:t>
            </a:r>
            <a:endParaRPr lang="en-GB" sz="1600" dirty="0">
              <a:solidFill>
                <a:schemeClr val="bg1"/>
              </a:solidFill>
            </a:endParaRPr>
          </a:p>
        </p:txBody>
      </p:sp>
    </p:spTree>
    <p:extLst>
      <p:ext uri="{BB962C8B-B14F-4D97-AF65-F5344CB8AC3E}">
        <p14:creationId xmlns:p14="http://schemas.microsoft.com/office/powerpoint/2010/main" val="419311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51647C-48B8-35DA-D2FE-9049930C76A1}"/>
              </a:ext>
            </a:extLst>
          </p:cNvPr>
          <p:cNvSpPr txBox="1"/>
          <p:nvPr/>
        </p:nvSpPr>
        <p:spPr>
          <a:xfrm>
            <a:off x="408842" y="291489"/>
            <a:ext cx="5556739" cy="830997"/>
          </a:xfrm>
          <a:prstGeom prst="rect">
            <a:avLst/>
          </a:prstGeom>
          <a:noFill/>
        </p:spPr>
        <p:txBody>
          <a:bodyPr wrap="square" rtlCol="0">
            <a:spAutoFit/>
          </a:bodyPr>
          <a:lstStyle/>
          <a:p>
            <a:r>
              <a:rPr lang="en-US" sz="4800" b="1" dirty="0">
                <a:solidFill>
                  <a:schemeClr val="bg1"/>
                </a:solidFill>
              </a:rPr>
              <a:t>Wellbeing Service</a:t>
            </a:r>
            <a:endParaRPr lang="en-GB" sz="4800" b="1" dirty="0">
              <a:solidFill>
                <a:schemeClr val="bg1"/>
              </a:solidFill>
            </a:endParaRPr>
          </a:p>
        </p:txBody>
      </p:sp>
      <p:sp>
        <p:nvSpPr>
          <p:cNvPr id="5" name="TextBox 4">
            <a:extLst>
              <a:ext uri="{FF2B5EF4-FFF2-40B4-BE49-F238E27FC236}">
                <a16:creationId xmlns:a16="http://schemas.microsoft.com/office/drawing/2014/main" id="{13044627-C382-8436-1D63-CBC44CB6BCC4}"/>
              </a:ext>
            </a:extLst>
          </p:cNvPr>
          <p:cNvSpPr txBox="1"/>
          <p:nvPr/>
        </p:nvSpPr>
        <p:spPr>
          <a:xfrm>
            <a:off x="408842" y="1837410"/>
            <a:ext cx="5687158" cy="3183179"/>
          </a:xfrm>
          <a:prstGeom prst="rect">
            <a:avLst/>
          </a:prstGeom>
          <a:noFill/>
        </p:spPr>
        <p:txBody>
          <a:bodyPr wrap="square" rtlCol="0">
            <a:spAutoFit/>
          </a:bodyPr>
          <a:lstStyle/>
          <a:p>
            <a:pPr marL="285750" lvl="0" indent="-285750">
              <a:lnSpc>
                <a:spcPct val="110000"/>
              </a:lnSpc>
              <a:spcBef>
                <a:spcPts val="600"/>
              </a:spcBef>
              <a:buFont typeface="Arial" panose="020B0604020202020204" pitchFamily="34" charset="0"/>
              <a:buChar char="•"/>
              <a:tabLst>
                <a:tab pos="457200" algn="l"/>
              </a:tabLst>
            </a:pPr>
            <a:r>
              <a:rPr lang="en-GB" sz="2000" kern="1200" dirty="0">
                <a:solidFill>
                  <a:schemeClr val="bg1"/>
                </a:solidFill>
                <a:effectLst/>
                <a:ea typeface="Times New Roman" panose="02020603050405020304" pitchFamily="18" charset="0"/>
              </a:rPr>
              <a:t>An </a:t>
            </a:r>
            <a:r>
              <a:rPr lang="en-GB" sz="2000" b="1" kern="1200" dirty="0">
                <a:solidFill>
                  <a:schemeClr val="bg1"/>
                </a:solidFill>
                <a:effectLst/>
                <a:ea typeface="Times New Roman" panose="02020603050405020304" pitchFamily="18" charset="0"/>
              </a:rPr>
              <a:t>award-winning service </a:t>
            </a:r>
            <a:r>
              <a:rPr lang="en-GB" sz="2000" kern="1200" dirty="0">
                <a:solidFill>
                  <a:schemeClr val="bg1"/>
                </a:solidFill>
                <a:effectLst/>
                <a:ea typeface="Times New Roman" panose="02020603050405020304" pitchFamily="18" charset="0"/>
              </a:rPr>
              <a:t>which is run by a </a:t>
            </a:r>
            <a:r>
              <a:rPr lang="en-GB" sz="2000" b="1" kern="1200" dirty="0">
                <a:solidFill>
                  <a:schemeClr val="bg1"/>
                </a:solidFill>
                <a:effectLst/>
                <a:ea typeface="Times New Roman" panose="02020603050405020304" pitchFamily="18" charset="0"/>
              </a:rPr>
              <a:t>qualified advisor</a:t>
            </a:r>
            <a:r>
              <a:rPr lang="en-GB" sz="2000" kern="1200" dirty="0">
                <a:solidFill>
                  <a:schemeClr val="bg1"/>
                </a:solidFill>
                <a:effectLst/>
                <a:ea typeface="Times New Roman" panose="02020603050405020304" pitchFamily="18" charset="0"/>
              </a:rPr>
              <a:t> and is available to all residents.</a:t>
            </a:r>
            <a:endParaRPr lang="en-GB" sz="2000" dirty="0">
              <a:solidFill>
                <a:schemeClr val="bg1"/>
              </a:solidFill>
              <a:effectLst/>
              <a:ea typeface="Times New Roman" panose="02020603050405020304" pitchFamily="18" charset="0"/>
            </a:endParaRPr>
          </a:p>
          <a:p>
            <a:pPr marL="285750" lvl="0" indent="-285750">
              <a:spcBef>
                <a:spcPts val="600"/>
              </a:spcBef>
              <a:buFont typeface="Arial" panose="020B0604020202020204" pitchFamily="34" charset="0"/>
              <a:buChar char="•"/>
              <a:tabLst>
                <a:tab pos="457200" algn="l"/>
              </a:tabLst>
            </a:pPr>
            <a:r>
              <a:rPr lang="en-GB" sz="2000" dirty="0">
                <a:solidFill>
                  <a:schemeClr val="bg1"/>
                </a:solidFill>
                <a:ea typeface="Times New Roman" panose="02020603050405020304" pitchFamily="18" charset="0"/>
              </a:rPr>
              <a:t>U</a:t>
            </a:r>
            <a:r>
              <a:rPr lang="en-GB" sz="2000" dirty="0">
                <a:solidFill>
                  <a:schemeClr val="bg1"/>
                </a:solidFill>
                <a:effectLst/>
                <a:ea typeface="Times New Roman" panose="02020603050405020304" pitchFamily="18" charset="0"/>
              </a:rPr>
              <a:t>se wellbeing assessments to empower you to make informed decisions about your health.</a:t>
            </a:r>
            <a:r>
              <a:rPr lang="en-GB" sz="2000" kern="1200" dirty="0">
                <a:solidFill>
                  <a:schemeClr val="bg1"/>
                </a:solidFill>
                <a:effectLst/>
                <a:ea typeface="Times New Roman" panose="02020603050405020304" pitchFamily="18" charset="0"/>
              </a:rPr>
              <a:t> </a:t>
            </a:r>
            <a:endParaRPr lang="en-GB" sz="2000" dirty="0">
              <a:solidFill>
                <a:schemeClr val="bg1"/>
              </a:solidFill>
              <a:effectLst/>
              <a:ea typeface="Times New Roman" panose="02020603050405020304" pitchFamily="18" charset="0"/>
            </a:endParaRPr>
          </a:p>
          <a:p>
            <a:pPr marL="285750" lvl="0" indent="-285750">
              <a:spcBef>
                <a:spcPts val="600"/>
              </a:spcBef>
              <a:buFont typeface="Arial" panose="020B0604020202020204" pitchFamily="34" charset="0"/>
              <a:buChar char="•"/>
              <a:tabLst>
                <a:tab pos="457200" algn="l"/>
              </a:tabLst>
            </a:pPr>
            <a:r>
              <a:rPr lang="en-GB" sz="2000" dirty="0">
                <a:solidFill>
                  <a:schemeClr val="bg1"/>
                </a:solidFill>
                <a:effectLst/>
                <a:ea typeface="Times New Roman" panose="02020603050405020304" pitchFamily="18" charset="0"/>
              </a:rPr>
              <a:t>Our locations also offer dedicated drop-in sessions, </a:t>
            </a:r>
            <a:r>
              <a:rPr lang="en-GB" sz="2000" dirty="0">
                <a:solidFill>
                  <a:schemeClr val="bg1"/>
                </a:solidFill>
                <a:effectLst/>
                <a:ea typeface="Calibri" panose="020F0502020204030204" pitchFamily="34" charset="0"/>
                <a:cs typeface="Calibri" panose="020F0502020204030204" pitchFamily="34" charset="0"/>
              </a:rPr>
              <a:t>where you can come along and get further information</a:t>
            </a:r>
            <a:r>
              <a:rPr lang="en-GB" sz="2000" dirty="0">
                <a:solidFill>
                  <a:schemeClr val="bg1"/>
                </a:solidFill>
                <a:ea typeface="Calibri" panose="020F0502020204030204" pitchFamily="34" charset="0"/>
                <a:cs typeface="Times New Roman" panose="02020603050405020304" pitchFamily="18" charset="0"/>
              </a:rPr>
              <a:t> </a:t>
            </a:r>
            <a:r>
              <a:rPr lang="en-GB" sz="2000" dirty="0">
                <a:solidFill>
                  <a:schemeClr val="bg1"/>
                </a:solidFill>
                <a:effectLst/>
                <a:ea typeface="Times New Roman" panose="02020603050405020304" pitchFamily="18" charset="0"/>
              </a:rPr>
              <a:t>or help with your health.</a:t>
            </a:r>
          </a:p>
          <a:p>
            <a:pPr marL="285750" indent="-285750">
              <a:lnSpc>
                <a:spcPct val="107000"/>
              </a:lnSpc>
              <a:spcBef>
                <a:spcPts val="600"/>
              </a:spcBef>
              <a:spcAft>
                <a:spcPts val="800"/>
              </a:spcAft>
              <a:buFont typeface="Arial" panose="020B0604020202020204" pitchFamily="34" charset="0"/>
              <a:buChar char="•"/>
            </a:pPr>
            <a:r>
              <a:rPr lang="en-GB" sz="2000" kern="1200" dirty="0">
                <a:solidFill>
                  <a:schemeClr val="bg1"/>
                </a:solidFill>
                <a:effectLst/>
                <a:ea typeface="Times New Roman" panose="02020603050405020304" pitchFamily="18" charset="0"/>
              </a:rPr>
              <a:t>This service is funded through the Village Amenities Charge. </a:t>
            </a:r>
            <a:endParaRPr lang="en-GB" sz="2000" dirty="0">
              <a:solidFill>
                <a:schemeClr val="bg1"/>
              </a:solidFill>
              <a:effectLst/>
              <a:ea typeface="Times New Roman" panose="02020603050405020304" pitchFamily="18" charset="0"/>
            </a:endParaRPr>
          </a:p>
        </p:txBody>
      </p:sp>
      <p:sp>
        <p:nvSpPr>
          <p:cNvPr id="7" name="TextBox 6">
            <a:extLst>
              <a:ext uri="{FF2B5EF4-FFF2-40B4-BE49-F238E27FC236}">
                <a16:creationId xmlns:a16="http://schemas.microsoft.com/office/drawing/2014/main" id="{455599EF-EC26-5B98-5619-015985EFBDE7}"/>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7</a:t>
            </a:fld>
            <a:endParaRPr lang="en-GB" sz="1000" dirty="0">
              <a:solidFill>
                <a:schemeClr val="bg1"/>
              </a:solidFill>
            </a:endParaRPr>
          </a:p>
        </p:txBody>
      </p:sp>
      <p:grpSp>
        <p:nvGrpSpPr>
          <p:cNvPr id="8" name="Group 7">
            <a:extLst>
              <a:ext uri="{FF2B5EF4-FFF2-40B4-BE49-F238E27FC236}">
                <a16:creationId xmlns:a16="http://schemas.microsoft.com/office/drawing/2014/main" id="{F8481E63-551B-33DF-3752-75FDD64B91A3}"/>
              </a:ext>
            </a:extLst>
          </p:cNvPr>
          <p:cNvGrpSpPr/>
          <p:nvPr/>
        </p:nvGrpSpPr>
        <p:grpSpPr>
          <a:xfrm>
            <a:off x="11388782" y="6238332"/>
            <a:ext cx="162305" cy="346971"/>
            <a:chOff x="11388782" y="6225080"/>
            <a:chExt cx="162305" cy="346971"/>
          </a:xfrm>
        </p:grpSpPr>
        <p:cxnSp>
          <p:nvCxnSpPr>
            <p:cNvPr id="9" name="Straight Connector 8">
              <a:extLst>
                <a:ext uri="{FF2B5EF4-FFF2-40B4-BE49-F238E27FC236}">
                  <a16:creationId xmlns:a16="http://schemas.microsoft.com/office/drawing/2014/main" id="{B3345D34-A5FB-36FA-CC6B-13FC5FBA9CFB}"/>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7440DE-559B-2089-AA8A-363C6C6F79B9}"/>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B0BFFAD1-D5AE-4099-BCF9-95CBF44BD5EA}"/>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1612437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5C63990-D1E8-035C-1BF5-5AACD87D0535}"/>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8</a:t>
            </a:fld>
            <a:endParaRPr lang="en-GB" sz="1000" dirty="0">
              <a:solidFill>
                <a:schemeClr val="bg1"/>
              </a:solidFill>
            </a:endParaRPr>
          </a:p>
        </p:txBody>
      </p:sp>
      <p:sp>
        <p:nvSpPr>
          <p:cNvPr id="4" name="TextBox 3">
            <a:extLst>
              <a:ext uri="{FF2B5EF4-FFF2-40B4-BE49-F238E27FC236}">
                <a16:creationId xmlns:a16="http://schemas.microsoft.com/office/drawing/2014/main" id="{60C78760-0AE5-C101-1127-BB2E20C49529}"/>
              </a:ext>
            </a:extLst>
          </p:cNvPr>
          <p:cNvSpPr txBox="1"/>
          <p:nvPr/>
        </p:nvSpPr>
        <p:spPr>
          <a:xfrm>
            <a:off x="408841" y="271373"/>
            <a:ext cx="11495137" cy="830997"/>
          </a:xfrm>
          <a:prstGeom prst="rect">
            <a:avLst/>
          </a:prstGeom>
          <a:noFill/>
        </p:spPr>
        <p:txBody>
          <a:bodyPr wrap="square" rtlCol="0">
            <a:spAutoFit/>
          </a:bodyPr>
          <a:lstStyle/>
          <a:p>
            <a:r>
              <a:rPr lang="en-US" sz="4800" b="1" dirty="0">
                <a:solidFill>
                  <a:schemeClr val="bg1"/>
                </a:solidFill>
              </a:rPr>
              <a:t>Our Impact</a:t>
            </a:r>
            <a:endParaRPr lang="en-GB" sz="4800" b="1" dirty="0">
              <a:solidFill>
                <a:schemeClr val="bg1"/>
              </a:solidFill>
            </a:endParaRPr>
          </a:p>
        </p:txBody>
      </p:sp>
      <p:grpSp>
        <p:nvGrpSpPr>
          <p:cNvPr id="7" name="Group 6">
            <a:extLst>
              <a:ext uri="{FF2B5EF4-FFF2-40B4-BE49-F238E27FC236}">
                <a16:creationId xmlns:a16="http://schemas.microsoft.com/office/drawing/2014/main" id="{85D96E9C-144C-AC8C-CB48-3DD8FD3C32CC}"/>
              </a:ext>
            </a:extLst>
          </p:cNvPr>
          <p:cNvGrpSpPr/>
          <p:nvPr/>
        </p:nvGrpSpPr>
        <p:grpSpPr>
          <a:xfrm>
            <a:off x="11388782" y="6238332"/>
            <a:ext cx="162305" cy="346971"/>
            <a:chOff x="11388782" y="6225080"/>
            <a:chExt cx="162305" cy="346971"/>
          </a:xfrm>
        </p:grpSpPr>
        <p:cxnSp>
          <p:nvCxnSpPr>
            <p:cNvPr id="8" name="Straight Connector 7">
              <a:extLst>
                <a:ext uri="{FF2B5EF4-FFF2-40B4-BE49-F238E27FC236}">
                  <a16:creationId xmlns:a16="http://schemas.microsoft.com/office/drawing/2014/main" id="{E97AA72A-DF1C-ABBD-AFDD-16244E7353D2}"/>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A63B9E5-2AF1-D9B6-3049-896D743B373D}"/>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9865F6D6-C65D-BB53-A213-7622F8BA8F61}"/>
              </a:ext>
            </a:extLst>
          </p:cNvPr>
          <p:cNvSpPr txBox="1"/>
          <p:nvPr/>
        </p:nvSpPr>
        <p:spPr>
          <a:xfrm>
            <a:off x="439444" y="996918"/>
            <a:ext cx="4237893" cy="276999"/>
          </a:xfrm>
          <a:prstGeom prst="rect">
            <a:avLst/>
          </a:prstGeom>
          <a:noFill/>
        </p:spPr>
        <p:txBody>
          <a:bodyPr wrap="square" rtlCol="0">
            <a:spAutoFit/>
          </a:bodyPr>
          <a:lstStyle/>
          <a:p>
            <a:r>
              <a:rPr lang="en-US" sz="1200" dirty="0">
                <a:solidFill>
                  <a:schemeClr val="bg1"/>
                </a:solidFill>
              </a:rPr>
              <a:t>Data provided by Aston University (March 2019).</a:t>
            </a:r>
            <a:endParaRPr lang="en-GB" sz="1200" dirty="0">
              <a:solidFill>
                <a:schemeClr val="bg1"/>
              </a:solidFill>
            </a:endParaRPr>
          </a:p>
        </p:txBody>
      </p:sp>
      <p:pic>
        <p:nvPicPr>
          <p:cNvPr id="12" name="Picture 11">
            <a:extLst>
              <a:ext uri="{FF2B5EF4-FFF2-40B4-BE49-F238E27FC236}">
                <a16:creationId xmlns:a16="http://schemas.microsoft.com/office/drawing/2014/main" id="{F1922337-57F3-3F46-7CC9-0E0CFD0D12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627130" y="1538430"/>
            <a:ext cx="2417714" cy="2015407"/>
          </a:xfrm>
          <a:prstGeom prst="rect">
            <a:avLst/>
          </a:prstGeom>
          <a:ln>
            <a:noFill/>
          </a:ln>
        </p:spPr>
      </p:pic>
      <p:pic>
        <p:nvPicPr>
          <p:cNvPr id="14" name="Picture 13">
            <a:extLst>
              <a:ext uri="{FF2B5EF4-FFF2-40B4-BE49-F238E27FC236}">
                <a16:creationId xmlns:a16="http://schemas.microsoft.com/office/drawing/2014/main" id="{DF3F713C-B18A-DC72-B044-BEC250F4F0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90678" y="1546093"/>
            <a:ext cx="2399328" cy="2000080"/>
          </a:xfrm>
          <a:prstGeom prst="rect">
            <a:avLst/>
          </a:prstGeom>
        </p:spPr>
      </p:pic>
      <p:pic>
        <p:nvPicPr>
          <p:cNvPr id="16" name="Picture 15">
            <a:extLst>
              <a:ext uri="{FF2B5EF4-FFF2-40B4-BE49-F238E27FC236}">
                <a16:creationId xmlns:a16="http://schemas.microsoft.com/office/drawing/2014/main" id="{D771F9D2-6331-C07B-211A-A4E2429962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631727" y="3796775"/>
            <a:ext cx="2408520" cy="2007743"/>
          </a:xfrm>
          <a:prstGeom prst="rect">
            <a:avLst/>
          </a:prstGeom>
        </p:spPr>
      </p:pic>
      <p:pic>
        <p:nvPicPr>
          <p:cNvPr id="18" name="Picture 17">
            <a:extLst>
              <a:ext uri="{FF2B5EF4-FFF2-40B4-BE49-F238E27FC236}">
                <a16:creationId xmlns:a16="http://schemas.microsoft.com/office/drawing/2014/main" id="{3C5C6710-BD78-6E39-FA4B-6B2182C073E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786082" y="3796775"/>
            <a:ext cx="2408520" cy="2007743"/>
          </a:xfrm>
          <a:prstGeom prst="rect">
            <a:avLst/>
          </a:prstGeom>
        </p:spPr>
      </p:pic>
      <p:pic>
        <p:nvPicPr>
          <p:cNvPr id="20" name="Picture 19">
            <a:extLst>
              <a:ext uri="{FF2B5EF4-FFF2-40B4-BE49-F238E27FC236}">
                <a16:creationId xmlns:a16="http://schemas.microsoft.com/office/drawing/2014/main" id="{F908674D-59F7-8EE2-BA1A-85035A07E4C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009671" y="1549925"/>
            <a:ext cx="2390135" cy="1992417"/>
          </a:xfrm>
          <a:prstGeom prst="rect">
            <a:avLst/>
          </a:prstGeom>
        </p:spPr>
      </p:pic>
      <p:pic>
        <p:nvPicPr>
          <p:cNvPr id="22" name="Picture 21">
            <a:extLst>
              <a:ext uri="{FF2B5EF4-FFF2-40B4-BE49-F238E27FC236}">
                <a16:creationId xmlns:a16="http://schemas.microsoft.com/office/drawing/2014/main" id="{F5AC47C3-9057-E22E-41D5-8E14885CC9A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005075" y="3800606"/>
            <a:ext cx="2399328" cy="2000080"/>
          </a:xfrm>
          <a:prstGeom prst="rect">
            <a:avLst/>
          </a:prstGeom>
        </p:spPr>
      </p:pic>
      <p:sp>
        <p:nvSpPr>
          <p:cNvPr id="21" name="TextBox 20">
            <a:extLst>
              <a:ext uri="{FF2B5EF4-FFF2-40B4-BE49-F238E27FC236}">
                <a16:creationId xmlns:a16="http://schemas.microsoft.com/office/drawing/2014/main" id="{10DF409D-5B6F-4A02-A84D-470DFD92914D}"/>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01960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788AD8-723F-9A2F-D4C7-823B181CD63D}"/>
              </a:ext>
            </a:extLst>
          </p:cNvPr>
          <p:cNvSpPr txBox="1"/>
          <p:nvPr/>
        </p:nvSpPr>
        <p:spPr>
          <a:xfrm>
            <a:off x="6036018" y="482207"/>
            <a:ext cx="5556739" cy="830997"/>
          </a:xfrm>
          <a:prstGeom prst="rect">
            <a:avLst/>
          </a:prstGeom>
          <a:noFill/>
        </p:spPr>
        <p:txBody>
          <a:bodyPr wrap="square" rtlCol="0">
            <a:spAutoFit/>
          </a:bodyPr>
          <a:lstStyle/>
          <a:p>
            <a:r>
              <a:rPr lang="en-US" sz="4800" b="1" dirty="0">
                <a:solidFill>
                  <a:schemeClr val="bg1"/>
                </a:solidFill>
              </a:rPr>
              <a:t>Care Service</a:t>
            </a:r>
            <a:endParaRPr lang="en-GB" sz="4800" b="1" dirty="0">
              <a:solidFill>
                <a:schemeClr val="bg1"/>
              </a:solidFill>
            </a:endParaRPr>
          </a:p>
        </p:txBody>
      </p:sp>
      <p:sp>
        <p:nvSpPr>
          <p:cNvPr id="5" name="TextBox 4">
            <a:extLst>
              <a:ext uri="{FF2B5EF4-FFF2-40B4-BE49-F238E27FC236}">
                <a16:creationId xmlns:a16="http://schemas.microsoft.com/office/drawing/2014/main" id="{2182C877-CE46-2E02-1D4C-C3B754B10284}"/>
              </a:ext>
            </a:extLst>
          </p:cNvPr>
          <p:cNvSpPr txBox="1"/>
          <p:nvPr/>
        </p:nvSpPr>
        <p:spPr>
          <a:xfrm>
            <a:off x="6096000" y="1289334"/>
            <a:ext cx="5816362" cy="5016758"/>
          </a:xfrm>
          <a:prstGeom prst="rect">
            <a:avLst/>
          </a:prstGeom>
          <a:noFill/>
        </p:spPr>
        <p:txBody>
          <a:bodyPr wrap="square" rtlCol="0">
            <a:spAutoFit/>
          </a:bodyPr>
          <a:lstStyle/>
          <a:p>
            <a:pPr algn="l"/>
            <a:r>
              <a:rPr lang="en-US" sz="2000" b="1" i="0" u="none" strike="noStrike" baseline="0" dirty="0">
                <a:solidFill>
                  <a:srgbClr val="FFFFFF"/>
                </a:solidFill>
              </a:rPr>
              <a:t>Solihull Village provides care for around 20% of residents living in the village. Our care staff are on-site 24 hours a day.</a:t>
            </a:r>
          </a:p>
          <a:p>
            <a:pPr algn="l"/>
            <a:endParaRPr lang="en-US" sz="2000" b="1" i="0" u="none" strike="noStrike" baseline="0" dirty="0">
              <a:solidFill>
                <a:srgbClr val="FFFFFF"/>
              </a:solidFill>
            </a:endParaRPr>
          </a:p>
          <a:p>
            <a:pPr algn="l"/>
            <a:r>
              <a:rPr lang="en-US" sz="2000" b="0" i="0" u="none" strike="noStrike" baseline="0" dirty="0">
                <a:solidFill>
                  <a:srgbClr val="FFFFFF"/>
                </a:solidFill>
              </a:rPr>
              <a:t>This includes people who are living in our community as an alternative to residential care or a nursing home, because they’re able to live independently in our community. </a:t>
            </a:r>
          </a:p>
          <a:p>
            <a:pPr algn="l"/>
            <a:endParaRPr lang="en-US" sz="2000" dirty="0">
              <a:solidFill>
                <a:srgbClr val="FFFFFF"/>
              </a:solidFill>
            </a:endParaRPr>
          </a:p>
          <a:p>
            <a:pPr algn="l"/>
            <a:r>
              <a:rPr lang="en-US" sz="2000" b="0" i="0" u="none" strike="noStrike" baseline="0" dirty="0">
                <a:solidFill>
                  <a:srgbClr val="FFFFFF"/>
                </a:solidFill>
              </a:rPr>
              <a:t>Residents receiving care also include people with a dementia diagnosis, where we are confident we can meet their needs and they can live safely in our community. </a:t>
            </a:r>
          </a:p>
          <a:p>
            <a:pPr algn="l"/>
            <a:endParaRPr lang="en-US" sz="2000" dirty="0">
              <a:solidFill>
                <a:srgbClr val="FFFFFF"/>
              </a:solidFill>
            </a:endParaRPr>
          </a:p>
          <a:p>
            <a:pPr algn="l"/>
            <a:r>
              <a:rPr lang="en-US" sz="2000" b="0" i="0" u="none" strike="noStrike" baseline="0" dirty="0">
                <a:solidFill>
                  <a:srgbClr val="FFFFFF"/>
                </a:solidFill>
              </a:rPr>
              <a:t>The care service is subject to a separate </a:t>
            </a:r>
            <a:r>
              <a:rPr lang="en-GB" sz="2000" b="0" i="0" u="none" strike="noStrike" baseline="0" dirty="0">
                <a:solidFill>
                  <a:srgbClr val="FFFFFF"/>
                </a:solidFill>
              </a:rPr>
              <a:t>agreement and charges.</a:t>
            </a:r>
            <a:endParaRPr lang="en-GB" sz="2000" dirty="0">
              <a:solidFill>
                <a:schemeClr val="bg1"/>
              </a:solidFill>
              <a:effectLst/>
              <a:ea typeface="Times New Roman" panose="02020603050405020304" pitchFamily="18" charset="0"/>
            </a:endParaRPr>
          </a:p>
        </p:txBody>
      </p:sp>
      <p:sp>
        <p:nvSpPr>
          <p:cNvPr id="6" name="TextBox 5">
            <a:extLst>
              <a:ext uri="{FF2B5EF4-FFF2-40B4-BE49-F238E27FC236}">
                <a16:creationId xmlns:a16="http://schemas.microsoft.com/office/drawing/2014/main" id="{BE3F874E-2BD9-82A9-0EBE-78C0E77EAB7D}"/>
              </a:ext>
            </a:extLst>
          </p:cNvPr>
          <p:cNvSpPr txBox="1"/>
          <p:nvPr/>
        </p:nvSpPr>
        <p:spPr>
          <a:xfrm>
            <a:off x="659432" y="1090000"/>
            <a:ext cx="5568363" cy="1015663"/>
          </a:xfrm>
          <a:prstGeom prst="rect">
            <a:avLst/>
          </a:prstGeom>
          <a:noFill/>
        </p:spPr>
        <p:txBody>
          <a:bodyPr wrap="square" rtlCol="0">
            <a:spAutoFit/>
          </a:bodyPr>
          <a:lstStyle/>
          <a:p>
            <a:r>
              <a:rPr lang="en-US" sz="6000" b="1" dirty="0">
                <a:solidFill>
                  <a:schemeClr val="bg1"/>
                </a:solidFill>
                <a:latin typeface="Gill Sans Ultra Bold" panose="020B0A02020104020203" pitchFamily="34" charset="0"/>
              </a:rPr>
              <a:t>‘</a:t>
            </a:r>
            <a:endParaRPr lang="en-GB" sz="6000" b="1" dirty="0">
              <a:solidFill>
                <a:schemeClr val="bg1"/>
              </a:solidFill>
              <a:latin typeface="Gill Sans Ultra Bold" panose="020B0A02020104020203" pitchFamily="34" charset="0"/>
            </a:endParaRPr>
          </a:p>
        </p:txBody>
      </p:sp>
      <p:sp>
        <p:nvSpPr>
          <p:cNvPr id="8" name="TextBox 7">
            <a:extLst>
              <a:ext uri="{FF2B5EF4-FFF2-40B4-BE49-F238E27FC236}">
                <a16:creationId xmlns:a16="http://schemas.microsoft.com/office/drawing/2014/main" id="{21BE8E51-6C35-CE8D-35A8-520475989A47}"/>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9</a:t>
            </a:fld>
            <a:endParaRPr lang="en-GB" sz="1000" dirty="0">
              <a:solidFill>
                <a:schemeClr val="bg1"/>
              </a:solidFill>
            </a:endParaRPr>
          </a:p>
        </p:txBody>
      </p:sp>
      <p:grpSp>
        <p:nvGrpSpPr>
          <p:cNvPr id="9" name="Group 8">
            <a:extLst>
              <a:ext uri="{FF2B5EF4-FFF2-40B4-BE49-F238E27FC236}">
                <a16:creationId xmlns:a16="http://schemas.microsoft.com/office/drawing/2014/main" id="{026B0FEC-139A-177F-6745-F63EF370A990}"/>
              </a:ext>
            </a:extLst>
          </p:cNvPr>
          <p:cNvGrpSpPr/>
          <p:nvPr/>
        </p:nvGrpSpPr>
        <p:grpSpPr>
          <a:xfrm>
            <a:off x="11388782" y="6238332"/>
            <a:ext cx="162305" cy="346971"/>
            <a:chOff x="11388782" y="6225080"/>
            <a:chExt cx="162305" cy="346971"/>
          </a:xfrm>
        </p:grpSpPr>
        <p:cxnSp>
          <p:nvCxnSpPr>
            <p:cNvPr id="10" name="Straight Connector 9">
              <a:extLst>
                <a:ext uri="{FF2B5EF4-FFF2-40B4-BE49-F238E27FC236}">
                  <a16:creationId xmlns:a16="http://schemas.microsoft.com/office/drawing/2014/main" id="{C756721C-22CD-E87B-D357-09FECECCD7D0}"/>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E1BAFB9-0697-B912-EA89-FFAE755B33F4}"/>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9DE9D5CA-6063-34C2-AB66-0EA7CB831FF4}"/>
              </a:ext>
            </a:extLst>
          </p:cNvPr>
          <p:cNvSpPr txBox="1"/>
          <p:nvPr/>
        </p:nvSpPr>
        <p:spPr>
          <a:xfrm>
            <a:off x="1150031" y="1326523"/>
            <a:ext cx="4159876" cy="3662541"/>
          </a:xfrm>
          <a:prstGeom prst="rect">
            <a:avLst/>
          </a:prstGeom>
          <a:noFill/>
        </p:spPr>
        <p:txBody>
          <a:bodyPr wrap="square" rtlCol="0">
            <a:spAutoFit/>
          </a:bodyPr>
          <a:lstStyle/>
          <a:p>
            <a:r>
              <a:rPr lang="en-US" sz="2800" i="1" u="none" strike="noStrike" baseline="0" dirty="0">
                <a:solidFill>
                  <a:schemeClr val="bg1"/>
                </a:solidFill>
                <a:latin typeface="Calibri" panose="020F0502020204030204" pitchFamily="34" charset="0"/>
              </a:rPr>
              <a:t>My parents received such incredible care from the </a:t>
            </a:r>
            <a:r>
              <a:rPr lang="en-US" sz="2800" i="1" u="none" strike="noStrike" baseline="0" dirty="0" err="1">
                <a:solidFill>
                  <a:schemeClr val="bg1"/>
                </a:solidFill>
                <a:latin typeface="Calibri" panose="020F0502020204030204" pitchFamily="34" charset="0"/>
              </a:rPr>
              <a:t>ExtraCare</a:t>
            </a:r>
            <a:r>
              <a:rPr lang="en-US" sz="2800" i="1" u="none" strike="noStrike" baseline="0" dirty="0">
                <a:solidFill>
                  <a:schemeClr val="bg1"/>
                </a:solidFill>
                <a:latin typeface="Calibri" panose="020F0502020204030204" pitchFamily="34" charset="0"/>
              </a:rPr>
              <a:t> staff. They felt seen and respected, and we knew we had people we trusted their care with</a:t>
            </a:r>
            <a:r>
              <a:rPr lang="en-GB" sz="2800" i="1" u="none" strike="noStrike" baseline="0" dirty="0">
                <a:solidFill>
                  <a:schemeClr val="bg1"/>
                </a:solidFill>
                <a:latin typeface="Calibri" panose="020F0502020204030204" pitchFamily="34" charset="0"/>
              </a:rPr>
              <a:t>.</a:t>
            </a:r>
          </a:p>
          <a:p>
            <a:endParaRPr lang="en-GB" sz="2400" b="1" dirty="0">
              <a:solidFill>
                <a:schemeClr val="bg1"/>
              </a:solidFill>
              <a:latin typeface="Calibri" panose="020F0502020204030204" pitchFamily="34" charset="0"/>
            </a:endParaRPr>
          </a:p>
          <a:p>
            <a:r>
              <a:rPr lang="en-GB" sz="2000" i="0" u="none" strike="noStrike" baseline="0" dirty="0">
                <a:solidFill>
                  <a:schemeClr val="bg1"/>
                </a:solidFill>
                <a:latin typeface="Calibri" panose="020F0502020204030204" pitchFamily="34" charset="0"/>
              </a:rPr>
              <a:t>Sarah, relative of residents</a:t>
            </a:r>
          </a:p>
          <a:p>
            <a:r>
              <a:rPr lang="en-GB" sz="2000" dirty="0">
                <a:solidFill>
                  <a:schemeClr val="bg1"/>
                </a:solidFill>
                <a:latin typeface="Calibri" panose="020F0502020204030204" pitchFamily="34" charset="0"/>
              </a:rPr>
              <a:t>Solihull Village</a:t>
            </a:r>
            <a:endParaRPr lang="en-US" sz="2000" i="0" u="none" strike="noStrike" baseline="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D84B0680-F83D-45E9-9FEB-659483B2B21D}"/>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703962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6E87E1-54E2-E29A-697A-9E3D32A1D816}"/>
              </a:ext>
            </a:extLst>
          </p:cNvPr>
          <p:cNvSpPr txBox="1"/>
          <p:nvPr/>
        </p:nvSpPr>
        <p:spPr>
          <a:xfrm>
            <a:off x="468824" y="271373"/>
            <a:ext cx="3886200" cy="830997"/>
          </a:xfrm>
          <a:prstGeom prst="rect">
            <a:avLst/>
          </a:prstGeom>
          <a:noFill/>
        </p:spPr>
        <p:txBody>
          <a:bodyPr wrap="square" rtlCol="0">
            <a:spAutoFit/>
          </a:bodyPr>
          <a:lstStyle/>
          <a:p>
            <a:r>
              <a:rPr lang="en-US" sz="4800" b="1" dirty="0">
                <a:solidFill>
                  <a:schemeClr val="bg1"/>
                </a:solidFill>
              </a:rPr>
              <a:t>Care Service</a:t>
            </a:r>
            <a:endParaRPr lang="en-GB" sz="4800" b="1" dirty="0">
              <a:solidFill>
                <a:schemeClr val="bg1"/>
              </a:solidFill>
            </a:endParaRPr>
          </a:p>
        </p:txBody>
      </p:sp>
      <p:sp>
        <p:nvSpPr>
          <p:cNvPr id="6" name="TextBox 5">
            <a:extLst>
              <a:ext uri="{FF2B5EF4-FFF2-40B4-BE49-F238E27FC236}">
                <a16:creationId xmlns:a16="http://schemas.microsoft.com/office/drawing/2014/main" id="{7B3A8890-C607-CA0B-7A28-A503D2BAEBA8}"/>
              </a:ext>
            </a:extLst>
          </p:cNvPr>
          <p:cNvSpPr txBox="1"/>
          <p:nvPr/>
        </p:nvSpPr>
        <p:spPr>
          <a:xfrm>
            <a:off x="748438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10</a:t>
            </a:fld>
            <a:endParaRPr lang="en-GB" sz="1000" dirty="0">
              <a:solidFill>
                <a:schemeClr val="bg1"/>
              </a:solidFill>
            </a:endParaRPr>
          </a:p>
        </p:txBody>
      </p:sp>
      <p:sp>
        <p:nvSpPr>
          <p:cNvPr id="7" name="TextBox 6">
            <a:extLst>
              <a:ext uri="{FF2B5EF4-FFF2-40B4-BE49-F238E27FC236}">
                <a16:creationId xmlns:a16="http://schemas.microsoft.com/office/drawing/2014/main" id="{DFE0FD15-2661-82F6-7A5B-401E52E55C6A}"/>
              </a:ext>
            </a:extLst>
          </p:cNvPr>
          <p:cNvSpPr txBox="1"/>
          <p:nvPr/>
        </p:nvSpPr>
        <p:spPr>
          <a:xfrm>
            <a:off x="468824" y="1350944"/>
            <a:ext cx="4863030" cy="1015663"/>
          </a:xfrm>
          <a:prstGeom prst="rect">
            <a:avLst/>
          </a:prstGeom>
          <a:noFill/>
        </p:spPr>
        <p:txBody>
          <a:bodyPr wrap="square" rtlCol="0">
            <a:spAutoFit/>
          </a:bodyPr>
          <a:lstStyle/>
          <a:p>
            <a:pPr algn="l"/>
            <a:r>
              <a:rPr lang="en-US" sz="2000" b="1" i="0" u="none" strike="noStrike" baseline="0" dirty="0">
                <a:solidFill>
                  <a:schemeClr val="bg1"/>
                </a:solidFill>
              </a:rPr>
              <a:t>Our care service is tailored to support individual needs. The services that we can provide include, but are not limited to:</a:t>
            </a:r>
          </a:p>
        </p:txBody>
      </p:sp>
      <p:grpSp>
        <p:nvGrpSpPr>
          <p:cNvPr id="8" name="Group 7">
            <a:extLst>
              <a:ext uri="{FF2B5EF4-FFF2-40B4-BE49-F238E27FC236}">
                <a16:creationId xmlns:a16="http://schemas.microsoft.com/office/drawing/2014/main" id="{FCAD3325-872C-EFB9-3BD7-933248B79E65}"/>
              </a:ext>
            </a:extLst>
          </p:cNvPr>
          <p:cNvGrpSpPr/>
          <p:nvPr/>
        </p:nvGrpSpPr>
        <p:grpSpPr>
          <a:xfrm>
            <a:off x="11334598" y="6238332"/>
            <a:ext cx="162305" cy="346971"/>
            <a:chOff x="11388782" y="6225080"/>
            <a:chExt cx="162305" cy="346971"/>
          </a:xfrm>
        </p:grpSpPr>
        <p:cxnSp>
          <p:nvCxnSpPr>
            <p:cNvPr id="9" name="Straight Connector 8">
              <a:extLst>
                <a:ext uri="{FF2B5EF4-FFF2-40B4-BE49-F238E27FC236}">
                  <a16:creationId xmlns:a16="http://schemas.microsoft.com/office/drawing/2014/main" id="{7656DCCF-0E26-FFF6-793A-CEF7F50975C8}"/>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338D847-B97F-1F80-A405-F0DDEBA89716}"/>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48F932DF-77A0-9AC9-F6AD-A9129247D2E1}"/>
              </a:ext>
            </a:extLst>
          </p:cNvPr>
          <p:cNvSpPr txBox="1"/>
          <p:nvPr/>
        </p:nvSpPr>
        <p:spPr>
          <a:xfrm>
            <a:off x="468824" y="2694888"/>
            <a:ext cx="5627176" cy="3323987"/>
          </a:xfrm>
          <a:prstGeom prst="rect">
            <a:avLst/>
          </a:prstGeom>
          <a:noFill/>
        </p:spPr>
        <p:txBody>
          <a:bodyPr wrap="square" numCol="2">
            <a:spAutoFit/>
          </a:bodyPr>
          <a:lstStyle/>
          <a:p>
            <a:pPr marL="285750" indent="-285750" algn="l">
              <a:spcBef>
                <a:spcPts val="600"/>
              </a:spcBef>
              <a:buFont typeface="Arial" panose="020B0604020202020204" pitchFamily="34" charset="0"/>
              <a:buChar char="•"/>
            </a:pPr>
            <a:r>
              <a:rPr lang="en-US" sz="2000" i="0" u="none" strike="noStrike" baseline="0" dirty="0">
                <a:solidFill>
                  <a:schemeClr val="bg1"/>
                </a:solidFill>
              </a:rPr>
              <a:t>Cleaning</a:t>
            </a:r>
          </a:p>
          <a:p>
            <a:pPr marL="285750" indent="-285750" algn="l">
              <a:spcBef>
                <a:spcPts val="600"/>
              </a:spcBef>
              <a:buFont typeface="Arial" panose="020B0604020202020204" pitchFamily="34" charset="0"/>
              <a:buChar char="•"/>
            </a:pPr>
            <a:r>
              <a:rPr lang="en-US" sz="2000" dirty="0">
                <a:solidFill>
                  <a:schemeClr val="bg1"/>
                </a:solidFill>
              </a:rPr>
              <a:t>H</a:t>
            </a:r>
            <a:r>
              <a:rPr lang="en-US" sz="2000" i="0" u="none" strike="noStrike" baseline="0" dirty="0">
                <a:solidFill>
                  <a:schemeClr val="bg1"/>
                </a:solidFill>
              </a:rPr>
              <a:t>ousehold chores</a:t>
            </a:r>
          </a:p>
          <a:p>
            <a:pPr marL="285750" indent="-285750" algn="l">
              <a:spcBef>
                <a:spcPts val="600"/>
              </a:spcBef>
              <a:buFont typeface="Arial" panose="020B0604020202020204" pitchFamily="34" charset="0"/>
              <a:buChar char="•"/>
            </a:pPr>
            <a:r>
              <a:rPr lang="en-US" sz="2000" dirty="0">
                <a:solidFill>
                  <a:schemeClr val="bg1"/>
                </a:solidFill>
              </a:rPr>
              <a:t>Laundry</a:t>
            </a:r>
          </a:p>
          <a:p>
            <a:pPr marL="285750" indent="-285750" algn="l">
              <a:spcBef>
                <a:spcPts val="600"/>
              </a:spcBef>
              <a:buFont typeface="Arial" panose="020B0604020202020204" pitchFamily="34" charset="0"/>
              <a:buChar char="•"/>
            </a:pPr>
            <a:r>
              <a:rPr lang="en-US" sz="2000" i="0" u="none" strike="noStrike" baseline="0" dirty="0">
                <a:solidFill>
                  <a:schemeClr val="bg1"/>
                </a:solidFill>
              </a:rPr>
              <a:t>Assistance getting in and out of bed</a:t>
            </a:r>
          </a:p>
          <a:p>
            <a:pPr marL="285750" indent="-285750" algn="l">
              <a:spcBef>
                <a:spcPts val="600"/>
              </a:spcBef>
              <a:buFont typeface="Arial" panose="020B0604020202020204" pitchFamily="34" charset="0"/>
              <a:buChar char="•"/>
            </a:pPr>
            <a:r>
              <a:rPr lang="en-US" sz="2000" dirty="0">
                <a:solidFill>
                  <a:schemeClr val="bg1"/>
                </a:solidFill>
              </a:rPr>
              <a:t>Dressing</a:t>
            </a:r>
          </a:p>
          <a:p>
            <a:pPr marL="285750" indent="-285750" algn="l">
              <a:spcBef>
                <a:spcPts val="600"/>
              </a:spcBef>
              <a:buFont typeface="Arial" panose="020B0604020202020204" pitchFamily="34" charset="0"/>
              <a:buChar char="•"/>
            </a:pPr>
            <a:r>
              <a:rPr lang="en-US" sz="2000" dirty="0">
                <a:solidFill>
                  <a:schemeClr val="bg1"/>
                </a:solidFill>
              </a:rPr>
              <a:t>Personal hygiene and continence</a:t>
            </a:r>
          </a:p>
          <a:p>
            <a:pPr marL="285750" indent="-285750" algn="l">
              <a:spcBef>
                <a:spcPts val="600"/>
              </a:spcBef>
              <a:buFont typeface="Arial" panose="020B0604020202020204" pitchFamily="34" charset="0"/>
              <a:buChar char="•"/>
            </a:pPr>
            <a:endParaRPr lang="en-US" sz="2000" dirty="0">
              <a:solidFill>
                <a:schemeClr val="bg1"/>
              </a:solidFill>
            </a:endParaRPr>
          </a:p>
          <a:p>
            <a:pPr marL="285750" indent="-285750" algn="l">
              <a:spcBef>
                <a:spcPts val="600"/>
              </a:spcBef>
              <a:buFont typeface="Arial" panose="020B0604020202020204" pitchFamily="34" charset="0"/>
              <a:buChar char="•"/>
            </a:pPr>
            <a:r>
              <a:rPr lang="en-US" sz="2000" i="0" u="none" strike="noStrike" baseline="0" dirty="0">
                <a:solidFill>
                  <a:schemeClr val="bg1"/>
                </a:solidFill>
              </a:rPr>
              <a:t>Assisted bathing</a:t>
            </a:r>
          </a:p>
          <a:p>
            <a:pPr marL="285750" indent="-285750" algn="l">
              <a:spcBef>
                <a:spcPts val="600"/>
              </a:spcBef>
              <a:buFont typeface="Arial" panose="020B0604020202020204" pitchFamily="34" charset="0"/>
              <a:buChar char="•"/>
            </a:pPr>
            <a:r>
              <a:rPr lang="en-US" sz="2000" dirty="0">
                <a:solidFill>
                  <a:schemeClr val="bg1"/>
                </a:solidFill>
              </a:rPr>
              <a:t>Preparing meals</a:t>
            </a:r>
          </a:p>
          <a:p>
            <a:pPr marL="285750" indent="-285750" algn="l">
              <a:spcBef>
                <a:spcPts val="600"/>
              </a:spcBef>
              <a:buFont typeface="Arial" panose="020B0604020202020204" pitchFamily="34" charset="0"/>
              <a:buChar char="•"/>
            </a:pPr>
            <a:r>
              <a:rPr lang="en-US" sz="2000" i="0" u="none" strike="noStrike" baseline="0" dirty="0">
                <a:solidFill>
                  <a:schemeClr val="bg1"/>
                </a:solidFill>
              </a:rPr>
              <a:t>Assisted feeding</a:t>
            </a:r>
          </a:p>
          <a:p>
            <a:pPr marL="285750" indent="-285750" algn="l">
              <a:spcBef>
                <a:spcPts val="600"/>
              </a:spcBef>
              <a:buFont typeface="Arial" panose="020B0604020202020204" pitchFamily="34" charset="0"/>
              <a:buChar char="•"/>
            </a:pPr>
            <a:r>
              <a:rPr lang="en-US" sz="2000" dirty="0">
                <a:solidFill>
                  <a:schemeClr val="bg1"/>
                </a:solidFill>
              </a:rPr>
              <a:t>Medication administration assistance</a:t>
            </a:r>
          </a:p>
          <a:p>
            <a:pPr marL="285750" indent="-285750" algn="l">
              <a:spcBef>
                <a:spcPts val="600"/>
              </a:spcBef>
              <a:buFont typeface="Arial" panose="020B0604020202020204" pitchFamily="34" charset="0"/>
              <a:buChar char="•"/>
            </a:pPr>
            <a:r>
              <a:rPr lang="en-US" sz="2000" i="0" u="none" strike="noStrike" baseline="0" dirty="0">
                <a:solidFill>
                  <a:schemeClr val="bg1"/>
                </a:solidFill>
              </a:rPr>
              <a:t>Manoeuvring with hoists</a:t>
            </a:r>
          </a:p>
          <a:p>
            <a:pPr algn="l">
              <a:spcBef>
                <a:spcPts val="600"/>
              </a:spcBef>
            </a:pPr>
            <a:endParaRPr lang="en-US" sz="2000" dirty="0">
              <a:solidFill>
                <a:schemeClr val="bg1"/>
              </a:solidFill>
            </a:endParaRPr>
          </a:p>
        </p:txBody>
      </p:sp>
      <p:sp>
        <p:nvSpPr>
          <p:cNvPr id="12" name="TextBox 11">
            <a:extLst>
              <a:ext uri="{FF2B5EF4-FFF2-40B4-BE49-F238E27FC236}">
                <a16:creationId xmlns:a16="http://schemas.microsoft.com/office/drawing/2014/main" id="{24832F2C-092E-4745-B5C0-94F3512BFE4A}"/>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pic>
        <p:nvPicPr>
          <p:cNvPr id="5" name="Picture 4" descr="A cartoon of a nurse holding a person's hand&#10;&#10;AI-generated content may be incorrect.">
            <a:extLst>
              <a:ext uri="{FF2B5EF4-FFF2-40B4-BE49-F238E27FC236}">
                <a16:creationId xmlns:a16="http://schemas.microsoft.com/office/drawing/2014/main" id="{EBDF038B-57A9-559D-F10B-CF9F3562198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65315" y="900954"/>
            <a:ext cx="5750435" cy="5960116"/>
          </a:xfrm>
          <a:prstGeom prst="rect">
            <a:avLst/>
          </a:prstGeom>
        </p:spPr>
      </p:pic>
    </p:spTree>
    <p:extLst>
      <p:ext uri="{BB962C8B-B14F-4D97-AF65-F5344CB8AC3E}">
        <p14:creationId xmlns:p14="http://schemas.microsoft.com/office/powerpoint/2010/main" val="2368377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A4B688F-1396-7312-1A35-6E3E800B1E6F}"/>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11</a:t>
            </a:fld>
            <a:endParaRPr lang="en-GB" sz="1000" dirty="0">
              <a:solidFill>
                <a:schemeClr val="bg1"/>
              </a:solidFill>
            </a:endParaRPr>
          </a:p>
        </p:txBody>
      </p:sp>
      <p:pic>
        <p:nvPicPr>
          <p:cNvPr id="3" name="Picture 2">
            <a:extLst>
              <a:ext uri="{FF2B5EF4-FFF2-40B4-BE49-F238E27FC236}">
                <a16:creationId xmlns:a16="http://schemas.microsoft.com/office/drawing/2014/main" id="{AB57A366-B27C-CFCF-7EC2-875492A7699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0"/>
            <a:ext cx="6337019" cy="2951855"/>
          </a:xfrm>
          <a:prstGeom prst="rect">
            <a:avLst/>
          </a:prstGeom>
        </p:spPr>
      </p:pic>
      <p:pic>
        <p:nvPicPr>
          <p:cNvPr id="12" name="Picture 11">
            <a:extLst>
              <a:ext uri="{FF2B5EF4-FFF2-40B4-BE49-F238E27FC236}">
                <a16:creationId xmlns:a16="http://schemas.microsoft.com/office/drawing/2014/main" id="{46864B91-AFB1-CC4C-2D1B-5979363CAC2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0" y="3067020"/>
            <a:ext cx="6333313" cy="2951855"/>
          </a:xfrm>
          <a:prstGeom prst="rect">
            <a:avLst/>
          </a:prstGeom>
        </p:spPr>
      </p:pic>
      <p:sp>
        <p:nvSpPr>
          <p:cNvPr id="6" name="TextBox 5">
            <a:extLst>
              <a:ext uri="{FF2B5EF4-FFF2-40B4-BE49-F238E27FC236}">
                <a16:creationId xmlns:a16="http://schemas.microsoft.com/office/drawing/2014/main" id="{DEF2D750-5435-2576-D319-0B6E8DE43B82}"/>
              </a:ext>
            </a:extLst>
          </p:cNvPr>
          <p:cNvSpPr txBox="1"/>
          <p:nvPr/>
        </p:nvSpPr>
        <p:spPr>
          <a:xfrm>
            <a:off x="6635261" y="272697"/>
            <a:ext cx="5556739" cy="830997"/>
          </a:xfrm>
          <a:prstGeom prst="rect">
            <a:avLst/>
          </a:prstGeom>
          <a:noFill/>
        </p:spPr>
        <p:txBody>
          <a:bodyPr wrap="square" rtlCol="0">
            <a:spAutoFit/>
          </a:bodyPr>
          <a:lstStyle/>
          <a:p>
            <a:r>
              <a:rPr lang="en-US" sz="4800" b="1" dirty="0">
                <a:solidFill>
                  <a:schemeClr val="bg1"/>
                </a:solidFill>
              </a:rPr>
              <a:t>ExtraCare Homes</a:t>
            </a:r>
            <a:endParaRPr lang="en-GB" sz="4800" b="1" dirty="0">
              <a:solidFill>
                <a:schemeClr val="bg1"/>
              </a:solidFill>
            </a:endParaRPr>
          </a:p>
        </p:txBody>
      </p:sp>
      <p:sp>
        <p:nvSpPr>
          <p:cNvPr id="7" name="TextBox 6">
            <a:extLst>
              <a:ext uri="{FF2B5EF4-FFF2-40B4-BE49-F238E27FC236}">
                <a16:creationId xmlns:a16="http://schemas.microsoft.com/office/drawing/2014/main" id="{3634894D-D9A6-116F-FB4E-4A0F46B29592}"/>
              </a:ext>
            </a:extLst>
          </p:cNvPr>
          <p:cNvSpPr txBox="1"/>
          <p:nvPr/>
        </p:nvSpPr>
        <p:spPr>
          <a:xfrm>
            <a:off x="6635261" y="1364002"/>
            <a:ext cx="5236517" cy="4401205"/>
          </a:xfrm>
          <a:prstGeom prst="rect">
            <a:avLst/>
          </a:prstGeom>
          <a:noFill/>
        </p:spPr>
        <p:txBody>
          <a:bodyPr wrap="square" rtlCol="0">
            <a:spAutoFit/>
          </a:bodyPr>
          <a:lstStyle/>
          <a:p>
            <a:pPr algn="l"/>
            <a:r>
              <a:rPr lang="en-US" sz="2000" b="1" i="0" u="none" strike="noStrike" baseline="0" dirty="0">
                <a:solidFill>
                  <a:schemeClr val="bg1"/>
                </a:solidFill>
              </a:rPr>
              <a:t>All our homes are designed with safety, comfort and independence in mind. Each property includes either one or two bedrooms and feature:</a:t>
            </a:r>
          </a:p>
          <a:p>
            <a:pPr algn="l"/>
            <a:endParaRPr lang="en-US" sz="2000" i="0" u="none" strike="noStrike" baseline="0" dirty="0">
              <a:solidFill>
                <a:schemeClr val="bg1"/>
              </a:solidFill>
            </a:endParaRPr>
          </a:p>
          <a:p>
            <a:pPr marL="285750" indent="-285750" algn="l">
              <a:spcAft>
                <a:spcPts val="1200"/>
              </a:spcAft>
              <a:buFont typeface="Arial" panose="020B0604020202020204" pitchFamily="34" charset="0"/>
              <a:buChar char="•"/>
            </a:pPr>
            <a:r>
              <a:rPr lang="en-GB" sz="2000" i="0" u="none" strike="noStrike" baseline="0" dirty="0">
                <a:solidFill>
                  <a:schemeClr val="bg1"/>
                </a:solidFill>
              </a:rPr>
              <a:t>Integrated, high-quality kitchen appliances</a:t>
            </a:r>
          </a:p>
          <a:p>
            <a:pPr marL="285750" indent="-285750" algn="l">
              <a:spcAft>
                <a:spcPts val="1200"/>
              </a:spcAft>
              <a:buFont typeface="Arial" panose="020B0604020202020204" pitchFamily="34" charset="0"/>
              <a:buChar char="•"/>
            </a:pPr>
            <a:r>
              <a:rPr lang="en-GB" sz="2000" dirty="0">
                <a:solidFill>
                  <a:schemeClr val="bg1"/>
                </a:solidFill>
              </a:rPr>
              <a:t>Accessible shower room with anti-slip flooring</a:t>
            </a:r>
          </a:p>
          <a:p>
            <a:pPr marL="285750" indent="-285750" algn="l">
              <a:spcAft>
                <a:spcPts val="1200"/>
              </a:spcAft>
              <a:buFont typeface="Arial" panose="020B0604020202020204" pitchFamily="34" charset="0"/>
              <a:buChar char="•"/>
            </a:pPr>
            <a:r>
              <a:rPr lang="en-GB" sz="2000" dirty="0">
                <a:solidFill>
                  <a:schemeClr val="bg1"/>
                </a:solidFill>
              </a:rPr>
              <a:t>Level accessibility throughout</a:t>
            </a:r>
          </a:p>
          <a:p>
            <a:pPr marL="285750" indent="-285750">
              <a:spcAft>
                <a:spcPts val="1200"/>
              </a:spcAft>
              <a:buFont typeface="Arial" panose="020B0604020202020204" pitchFamily="34" charset="0"/>
              <a:buChar char="•"/>
            </a:pPr>
            <a:r>
              <a:rPr lang="en-GB" sz="2000" dirty="0">
                <a:solidFill>
                  <a:schemeClr val="bg1"/>
                </a:solidFill>
              </a:rPr>
              <a:t>Sprinkler system fitted in apartments and corridors in specific villages</a:t>
            </a:r>
          </a:p>
          <a:p>
            <a:pPr marL="285750" indent="-285750" algn="l">
              <a:spcAft>
                <a:spcPts val="1200"/>
              </a:spcAft>
              <a:buFont typeface="Arial" panose="020B0604020202020204" pitchFamily="34" charset="0"/>
              <a:buChar char="•"/>
            </a:pPr>
            <a:r>
              <a:rPr lang="en-GB" sz="2000" dirty="0">
                <a:solidFill>
                  <a:schemeClr val="bg1"/>
                </a:solidFill>
              </a:rPr>
              <a:t>A private patio or balcony area, in </a:t>
            </a:r>
            <a:br>
              <a:rPr lang="en-GB" sz="2000" dirty="0">
                <a:solidFill>
                  <a:schemeClr val="bg1"/>
                </a:solidFill>
              </a:rPr>
            </a:br>
            <a:r>
              <a:rPr lang="en-GB" sz="2000" dirty="0">
                <a:solidFill>
                  <a:schemeClr val="bg1"/>
                </a:solidFill>
              </a:rPr>
              <a:t>most apartments</a:t>
            </a:r>
          </a:p>
        </p:txBody>
      </p:sp>
      <p:grpSp>
        <p:nvGrpSpPr>
          <p:cNvPr id="8" name="Group 7">
            <a:extLst>
              <a:ext uri="{FF2B5EF4-FFF2-40B4-BE49-F238E27FC236}">
                <a16:creationId xmlns:a16="http://schemas.microsoft.com/office/drawing/2014/main" id="{5E803931-9F38-49F3-B085-72D56A9383A0}"/>
              </a:ext>
            </a:extLst>
          </p:cNvPr>
          <p:cNvGrpSpPr/>
          <p:nvPr/>
        </p:nvGrpSpPr>
        <p:grpSpPr>
          <a:xfrm>
            <a:off x="11334598" y="6238332"/>
            <a:ext cx="162305" cy="346971"/>
            <a:chOff x="11388782" y="6225080"/>
            <a:chExt cx="162305" cy="346971"/>
          </a:xfrm>
        </p:grpSpPr>
        <p:cxnSp>
          <p:nvCxnSpPr>
            <p:cNvPr id="9" name="Straight Connector 8">
              <a:extLst>
                <a:ext uri="{FF2B5EF4-FFF2-40B4-BE49-F238E27FC236}">
                  <a16:creationId xmlns:a16="http://schemas.microsoft.com/office/drawing/2014/main" id="{F301A260-830B-A15B-9472-10F073A871AF}"/>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1217EE5-5C22-D06E-3772-CA9D1BAE600D}"/>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6F735027-189F-4529-846D-80A3E6AB1FB0}"/>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404044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A4B688F-1396-7312-1A35-6E3E800B1E6F}"/>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12</a:t>
            </a:fld>
            <a:endParaRPr lang="en-GB" sz="1000" dirty="0">
              <a:solidFill>
                <a:schemeClr val="bg1"/>
              </a:solidFill>
            </a:endParaRPr>
          </a:p>
        </p:txBody>
      </p:sp>
      <p:sp>
        <p:nvSpPr>
          <p:cNvPr id="7" name="TextBox 6">
            <a:extLst>
              <a:ext uri="{FF2B5EF4-FFF2-40B4-BE49-F238E27FC236}">
                <a16:creationId xmlns:a16="http://schemas.microsoft.com/office/drawing/2014/main" id="{3634894D-D9A6-116F-FB4E-4A0F46B29592}"/>
              </a:ext>
            </a:extLst>
          </p:cNvPr>
          <p:cNvSpPr txBox="1"/>
          <p:nvPr/>
        </p:nvSpPr>
        <p:spPr>
          <a:xfrm>
            <a:off x="498818" y="1474408"/>
            <a:ext cx="4177908" cy="3170099"/>
          </a:xfrm>
          <a:prstGeom prst="rect">
            <a:avLst/>
          </a:prstGeom>
          <a:noFill/>
        </p:spPr>
        <p:txBody>
          <a:bodyPr wrap="square" rtlCol="0">
            <a:spAutoFit/>
          </a:bodyPr>
          <a:lstStyle/>
          <a:p>
            <a:pPr marL="285750" indent="-285750" algn="l">
              <a:spcAft>
                <a:spcPts val="1200"/>
              </a:spcAft>
              <a:buFont typeface="Arial" panose="020B0604020202020204" pitchFamily="34" charset="0"/>
              <a:buChar char="•"/>
            </a:pPr>
            <a:r>
              <a:rPr lang="en-GB" sz="2000" i="0" u="none" strike="noStrike" baseline="0" dirty="0">
                <a:solidFill>
                  <a:schemeClr val="bg1"/>
                </a:solidFill>
              </a:rPr>
              <a:t>24 hour emergency call system </a:t>
            </a:r>
            <a:br>
              <a:rPr lang="en-GB" sz="2000" i="0" u="none" strike="noStrike" baseline="0" dirty="0">
                <a:solidFill>
                  <a:schemeClr val="bg1"/>
                </a:solidFill>
              </a:rPr>
            </a:br>
            <a:r>
              <a:rPr lang="en-GB" sz="2000" i="0" u="none" strike="noStrike" baseline="0" dirty="0">
                <a:solidFill>
                  <a:schemeClr val="bg1"/>
                </a:solidFill>
              </a:rPr>
              <a:t>to on site staff</a:t>
            </a:r>
          </a:p>
          <a:p>
            <a:pPr marL="285750" indent="-285750" algn="l">
              <a:spcAft>
                <a:spcPts val="1200"/>
              </a:spcAft>
              <a:buFont typeface="Arial" panose="020B0604020202020204" pitchFamily="34" charset="0"/>
              <a:buChar char="•"/>
            </a:pPr>
            <a:r>
              <a:rPr lang="en-GB" sz="2000" dirty="0">
                <a:solidFill>
                  <a:schemeClr val="bg1"/>
                </a:solidFill>
              </a:rPr>
              <a:t>Closed circuit security cameras</a:t>
            </a:r>
          </a:p>
          <a:p>
            <a:pPr marL="285750" indent="-285750" algn="l">
              <a:spcAft>
                <a:spcPts val="1200"/>
              </a:spcAft>
              <a:buFont typeface="Arial" panose="020B0604020202020204" pitchFamily="34" charset="0"/>
              <a:buChar char="•"/>
            </a:pPr>
            <a:r>
              <a:rPr lang="en-GB" sz="2000" dirty="0">
                <a:solidFill>
                  <a:schemeClr val="bg1"/>
                </a:solidFill>
              </a:rPr>
              <a:t>Easy to reach switches and lights</a:t>
            </a:r>
          </a:p>
          <a:p>
            <a:pPr marL="285750" indent="-285750">
              <a:spcAft>
                <a:spcPts val="1200"/>
              </a:spcAft>
              <a:buFont typeface="Arial" panose="020B0604020202020204" pitchFamily="34" charset="0"/>
              <a:buChar char="•"/>
            </a:pPr>
            <a:r>
              <a:rPr lang="en-GB" sz="2000" dirty="0">
                <a:solidFill>
                  <a:schemeClr val="bg1"/>
                </a:solidFill>
              </a:rPr>
              <a:t>10-year NHBC structural guarantee from September 2021</a:t>
            </a:r>
          </a:p>
          <a:p>
            <a:pPr marL="285750" indent="-285750" algn="l">
              <a:spcAft>
                <a:spcPts val="1200"/>
              </a:spcAft>
              <a:buFont typeface="Arial" panose="020B0604020202020204" pitchFamily="34" charset="0"/>
              <a:buChar char="•"/>
            </a:pPr>
            <a:r>
              <a:rPr lang="en-GB" sz="2000" dirty="0">
                <a:solidFill>
                  <a:schemeClr val="bg1"/>
                </a:solidFill>
              </a:rPr>
              <a:t>Secure entry door system connected to resident properties</a:t>
            </a:r>
          </a:p>
        </p:txBody>
      </p:sp>
      <p:grpSp>
        <p:nvGrpSpPr>
          <p:cNvPr id="8" name="Group 7">
            <a:extLst>
              <a:ext uri="{FF2B5EF4-FFF2-40B4-BE49-F238E27FC236}">
                <a16:creationId xmlns:a16="http://schemas.microsoft.com/office/drawing/2014/main" id="{5E803931-9F38-49F3-B085-72D56A9383A0}"/>
              </a:ext>
            </a:extLst>
          </p:cNvPr>
          <p:cNvGrpSpPr/>
          <p:nvPr/>
        </p:nvGrpSpPr>
        <p:grpSpPr>
          <a:xfrm>
            <a:off x="11334598" y="6238332"/>
            <a:ext cx="162305" cy="346971"/>
            <a:chOff x="11388782" y="6225080"/>
            <a:chExt cx="162305" cy="346971"/>
          </a:xfrm>
        </p:grpSpPr>
        <p:cxnSp>
          <p:nvCxnSpPr>
            <p:cNvPr id="9" name="Straight Connector 8">
              <a:extLst>
                <a:ext uri="{FF2B5EF4-FFF2-40B4-BE49-F238E27FC236}">
                  <a16:creationId xmlns:a16="http://schemas.microsoft.com/office/drawing/2014/main" id="{F301A260-830B-A15B-9472-10F073A871AF}"/>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1217EE5-5C22-D06E-3772-CA9D1BAE600D}"/>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8A52F47A-F401-5718-D5DD-B3E961185525}"/>
              </a:ext>
            </a:extLst>
          </p:cNvPr>
          <p:cNvSpPr txBox="1"/>
          <p:nvPr/>
        </p:nvSpPr>
        <p:spPr>
          <a:xfrm>
            <a:off x="766428" y="5487975"/>
            <a:ext cx="4237893" cy="276999"/>
          </a:xfrm>
          <a:prstGeom prst="rect">
            <a:avLst/>
          </a:prstGeom>
          <a:noFill/>
        </p:spPr>
        <p:txBody>
          <a:bodyPr wrap="square" rtlCol="0">
            <a:spAutoFit/>
          </a:bodyPr>
          <a:lstStyle/>
          <a:p>
            <a:r>
              <a:rPr lang="en-US" sz="1200" dirty="0">
                <a:solidFill>
                  <a:schemeClr val="bg1"/>
                </a:solidFill>
              </a:rPr>
              <a:t>Please note that apartments do not come furnished.</a:t>
            </a:r>
            <a:endParaRPr lang="en-GB" sz="1200" dirty="0">
              <a:solidFill>
                <a:schemeClr val="bg1"/>
              </a:solidFill>
            </a:endParaRPr>
          </a:p>
        </p:txBody>
      </p:sp>
      <p:sp>
        <p:nvSpPr>
          <p:cNvPr id="3" name="TextBox 2">
            <a:extLst>
              <a:ext uri="{FF2B5EF4-FFF2-40B4-BE49-F238E27FC236}">
                <a16:creationId xmlns:a16="http://schemas.microsoft.com/office/drawing/2014/main" id="{798E22B4-3AD7-9197-4DBA-8C9205AB33FE}"/>
              </a:ext>
            </a:extLst>
          </p:cNvPr>
          <p:cNvSpPr txBox="1"/>
          <p:nvPr/>
        </p:nvSpPr>
        <p:spPr>
          <a:xfrm>
            <a:off x="408842" y="579951"/>
            <a:ext cx="5556739" cy="830997"/>
          </a:xfrm>
          <a:prstGeom prst="rect">
            <a:avLst/>
          </a:prstGeom>
          <a:noFill/>
        </p:spPr>
        <p:txBody>
          <a:bodyPr wrap="square" rtlCol="0">
            <a:spAutoFit/>
          </a:bodyPr>
          <a:lstStyle/>
          <a:p>
            <a:r>
              <a:rPr lang="en-US" sz="4800" b="1" dirty="0">
                <a:solidFill>
                  <a:schemeClr val="bg1"/>
                </a:solidFill>
              </a:rPr>
              <a:t>ExtraCare Homes</a:t>
            </a:r>
            <a:endParaRPr lang="en-GB" sz="4800" b="1" dirty="0">
              <a:solidFill>
                <a:schemeClr val="bg1"/>
              </a:solidFill>
            </a:endParaRPr>
          </a:p>
        </p:txBody>
      </p:sp>
      <p:pic>
        <p:nvPicPr>
          <p:cNvPr id="12" name="Picture 11">
            <a:extLst>
              <a:ext uri="{FF2B5EF4-FFF2-40B4-BE49-F238E27FC236}">
                <a16:creationId xmlns:a16="http://schemas.microsoft.com/office/drawing/2014/main" id="{65982C22-AE25-16BE-60EC-729C497C026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532000" y="0"/>
            <a:ext cx="6660000" cy="2810752"/>
          </a:xfrm>
          <a:prstGeom prst="rect">
            <a:avLst/>
          </a:prstGeom>
        </p:spPr>
      </p:pic>
      <p:pic>
        <p:nvPicPr>
          <p:cNvPr id="13" name="Picture 12">
            <a:extLst>
              <a:ext uri="{FF2B5EF4-FFF2-40B4-BE49-F238E27FC236}">
                <a16:creationId xmlns:a16="http://schemas.microsoft.com/office/drawing/2014/main" id="{978EB816-E332-61CA-7921-BE25BE7B9B9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478175" y="2963502"/>
            <a:ext cx="3713825" cy="2524474"/>
          </a:xfrm>
          <a:prstGeom prst="rect">
            <a:avLst/>
          </a:prstGeom>
        </p:spPr>
      </p:pic>
      <p:pic>
        <p:nvPicPr>
          <p:cNvPr id="17" name="Picture 16">
            <a:extLst>
              <a:ext uri="{FF2B5EF4-FFF2-40B4-BE49-F238E27FC236}">
                <a16:creationId xmlns:a16="http://schemas.microsoft.com/office/drawing/2014/main" id="{46D3E099-842F-80A4-6D5D-33C11EE70D0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532000" y="2963501"/>
            <a:ext cx="2777500" cy="2524474"/>
          </a:xfrm>
          <a:prstGeom prst="rect">
            <a:avLst/>
          </a:prstGeom>
        </p:spPr>
      </p:pic>
      <p:sp>
        <p:nvSpPr>
          <p:cNvPr id="14" name="TextBox 13">
            <a:extLst>
              <a:ext uri="{FF2B5EF4-FFF2-40B4-BE49-F238E27FC236}">
                <a16:creationId xmlns:a16="http://schemas.microsoft.com/office/drawing/2014/main" id="{717AC42F-3027-4878-A5F7-C3C6D5DFE128}"/>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68119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9321ED-6BF9-CD80-43CD-7A221C8515B8}"/>
              </a:ext>
            </a:extLst>
          </p:cNvPr>
          <p:cNvSpPr txBox="1"/>
          <p:nvPr/>
        </p:nvSpPr>
        <p:spPr>
          <a:xfrm>
            <a:off x="7482930"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13</a:t>
            </a:fld>
            <a:endParaRPr lang="en-GB" sz="1000" dirty="0">
              <a:solidFill>
                <a:schemeClr val="bg1"/>
              </a:solidFill>
            </a:endParaRPr>
          </a:p>
        </p:txBody>
      </p:sp>
      <p:sp>
        <p:nvSpPr>
          <p:cNvPr id="6" name="TextBox 5">
            <a:extLst>
              <a:ext uri="{FF2B5EF4-FFF2-40B4-BE49-F238E27FC236}">
                <a16:creationId xmlns:a16="http://schemas.microsoft.com/office/drawing/2014/main" id="{9D300A8E-EB3C-7C65-25C0-3EE7BF615E3D}"/>
              </a:ext>
            </a:extLst>
          </p:cNvPr>
          <p:cNvSpPr txBox="1"/>
          <p:nvPr/>
        </p:nvSpPr>
        <p:spPr>
          <a:xfrm>
            <a:off x="408842" y="162402"/>
            <a:ext cx="5556739" cy="830997"/>
          </a:xfrm>
          <a:prstGeom prst="rect">
            <a:avLst/>
          </a:prstGeom>
          <a:noFill/>
        </p:spPr>
        <p:txBody>
          <a:bodyPr wrap="square" rtlCol="0">
            <a:spAutoFit/>
          </a:bodyPr>
          <a:lstStyle/>
          <a:p>
            <a:r>
              <a:rPr lang="en-US" sz="4800" b="1" dirty="0">
                <a:solidFill>
                  <a:schemeClr val="bg1"/>
                </a:solidFill>
              </a:rPr>
              <a:t>Purchase Price</a:t>
            </a:r>
            <a:endParaRPr lang="en-GB" sz="4800" b="1" dirty="0">
              <a:solidFill>
                <a:schemeClr val="bg1"/>
              </a:solidFill>
            </a:endParaRPr>
          </a:p>
        </p:txBody>
      </p:sp>
      <p:grpSp>
        <p:nvGrpSpPr>
          <p:cNvPr id="7" name="Group 6">
            <a:extLst>
              <a:ext uri="{FF2B5EF4-FFF2-40B4-BE49-F238E27FC236}">
                <a16:creationId xmlns:a16="http://schemas.microsoft.com/office/drawing/2014/main" id="{51491BF2-ECBB-458F-5C4D-AC125845F967}"/>
              </a:ext>
            </a:extLst>
          </p:cNvPr>
          <p:cNvGrpSpPr/>
          <p:nvPr/>
        </p:nvGrpSpPr>
        <p:grpSpPr>
          <a:xfrm>
            <a:off x="11334598" y="6238332"/>
            <a:ext cx="162305" cy="346971"/>
            <a:chOff x="11388782" y="6225080"/>
            <a:chExt cx="162305" cy="346971"/>
          </a:xfrm>
        </p:grpSpPr>
        <p:cxnSp>
          <p:nvCxnSpPr>
            <p:cNvPr id="8" name="Straight Connector 7">
              <a:extLst>
                <a:ext uri="{FF2B5EF4-FFF2-40B4-BE49-F238E27FC236}">
                  <a16:creationId xmlns:a16="http://schemas.microsoft.com/office/drawing/2014/main" id="{88C71058-845B-70FC-1542-882B3436EF9F}"/>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B15EBA3-C215-BEF0-A40B-9C811094DEB8}"/>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11" name="Table 11">
            <a:extLst>
              <a:ext uri="{FF2B5EF4-FFF2-40B4-BE49-F238E27FC236}">
                <a16:creationId xmlns:a16="http://schemas.microsoft.com/office/drawing/2014/main" id="{B66D3F5E-13CA-7B40-7116-75F7FB769122}"/>
              </a:ext>
            </a:extLst>
          </p:cNvPr>
          <p:cNvGraphicFramePr>
            <a:graphicFrameLocks noGrp="1"/>
          </p:cNvGraphicFramePr>
          <p:nvPr>
            <p:extLst>
              <p:ext uri="{D42A27DB-BD31-4B8C-83A1-F6EECF244321}">
                <p14:modId xmlns:p14="http://schemas.microsoft.com/office/powerpoint/2010/main" val="3314213207"/>
              </p:ext>
            </p:extLst>
          </p:nvPr>
        </p:nvGraphicFramePr>
        <p:xfrm>
          <a:off x="1138258" y="1238190"/>
          <a:ext cx="9654645" cy="1360221"/>
        </p:xfrm>
        <a:graphic>
          <a:graphicData uri="http://schemas.openxmlformats.org/drawingml/2006/table">
            <a:tbl>
              <a:tblPr firstRow="1" bandRow="1">
                <a:tableStyleId>{5C22544A-7EE6-4342-B048-85BDC9FD1C3A}</a:tableStyleId>
              </a:tblPr>
              <a:tblGrid>
                <a:gridCol w="3218215">
                  <a:extLst>
                    <a:ext uri="{9D8B030D-6E8A-4147-A177-3AD203B41FA5}">
                      <a16:colId xmlns:a16="http://schemas.microsoft.com/office/drawing/2014/main" val="5961227"/>
                    </a:ext>
                  </a:extLst>
                </a:gridCol>
                <a:gridCol w="3218215">
                  <a:extLst>
                    <a:ext uri="{9D8B030D-6E8A-4147-A177-3AD203B41FA5}">
                      <a16:colId xmlns:a16="http://schemas.microsoft.com/office/drawing/2014/main" val="4029239001"/>
                    </a:ext>
                  </a:extLst>
                </a:gridCol>
                <a:gridCol w="3218215">
                  <a:extLst>
                    <a:ext uri="{9D8B030D-6E8A-4147-A177-3AD203B41FA5}">
                      <a16:colId xmlns:a16="http://schemas.microsoft.com/office/drawing/2014/main" val="3305571044"/>
                    </a:ext>
                  </a:extLst>
                </a:gridCol>
              </a:tblGrid>
              <a:tr h="709217">
                <a:tc>
                  <a:txBody>
                    <a:bodyPr/>
                    <a:lstStyle/>
                    <a:p>
                      <a:pPr algn="ctr"/>
                      <a:r>
                        <a:rPr lang="en-US" sz="2100" b="0" dirty="0">
                          <a:ln>
                            <a:noFill/>
                          </a:ln>
                          <a:solidFill>
                            <a:srgbClr val="5A5A5A"/>
                          </a:solidFill>
                        </a:rPr>
                        <a:t>1 bed</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100" b="0" dirty="0">
                          <a:ln>
                            <a:noFill/>
                          </a:ln>
                          <a:solidFill>
                            <a:srgbClr val="5A5A5A"/>
                          </a:solidFill>
                        </a:rPr>
                        <a:t>Shared Ownership</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100" b="0" dirty="0">
                          <a:ln>
                            <a:noFill/>
                          </a:ln>
                          <a:solidFill>
                            <a:srgbClr val="5A5A5A"/>
                          </a:solidFill>
                        </a:rPr>
                        <a:t>From £150,000 (50%)</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62938"/>
                  </a:ext>
                </a:extLst>
              </a:tr>
              <a:tr h="651004">
                <a:tc>
                  <a:txBody>
                    <a:bodyPr/>
                    <a:lstStyle/>
                    <a:p>
                      <a:pPr algn="ctr"/>
                      <a:r>
                        <a:rPr lang="en-US" sz="2100" dirty="0">
                          <a:ln>
                            <a:noFill/>
                          </a:ln>
                          <a:solidFill>
                            <a:srgbClr val="5A5A5A"/>
                          </a:solidFill>
                        </a:rPr>
                        <a:t>1 bed</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2100" dirty="0">
                          <a:ln>
                            <a:noFill/>
                          </a:ln>
                          <a:solidFill>
                            <a:srgbClr val="5A5A5A"/>
                          </a:solidFill>
                        </a:rPr>
                        <a:t>Outright Ownership</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2100" dirty="0">
                          <a:ln>
                            <a:noFill/>
                          </a:ln>
                          <a:solidFill>
                            <a:srgbClr val="5A5A5A"/>
                          </a:solidFill>
                        </a:rPr>
                        <a:t>£300,000</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251906425"/>
                  </a:ext>
                </a:extLst>
              </a:tr>
            </a:tbl>
          </a:graphicData>
        </a:graphic>
      </p:graphicFrame>
      <p:graphicFrame>
        <p:nvGraphicFramePr>
          <p:cNvPr id="12" name="Table 11">
            <a:extLst>
              <a:ext uri="{FF2B5EF4-FFF2-40B4-BE49-F238E27FC236}">
                <a16:creationId xmlns:a16="http://schemas.microsoft.com/office/drawing/2014/main" id="{9D6B0433-CF9D-63B2-5D31-CF9AF1D6ADC1}"/>
              </a:ext>
            </a:extLst>
          </p:cNvPr>
          <p:cNvGraphicFramePr>
            <a:graphicFrameLocks noGrp="1"/>
          </p:cNvGraphicFramePr>
          <p:nvPr>
            <p:extLst>
              <p:ext uri="{D42A27DB-BD31-4B8C-83A1-F6EECF244321}">
                <p14:modId xmlns:p14="http://schemas.microsoft.com/office/powerpoint/2010/main" val="794633706"/>
              </p:ext>
            </p:extLst>
          </p:nvPr>
        </p:nvGraphicFramePr>
        <p:xfrm>
          <a:off x="1138258" y="2841497"/>
          <a:ext cx="9654645" cy="1360221"/>
        </p:xfrm>
        <a:graphic>
          <a:graphicData uri="http://schemas.openxmlformats.org/drawingml/2006/table">
            <a:tbl>
              <a:tblPr firstRow="1" bandRow="1">
                <a:tableStyleId>{5C22544A-7EE6-4342-B048-85BDC9FD1C3A}</a:tableStyleId>
              </a:tblPr>
              <a:tblGrid>
                <a:gridCol w="3218215">
                  <a:extLst>
                    <a:ext uri="{9D8B030D-6E8A-4147-A177-3AD203B41FA5}">
                      <a16:colId xmlns:a16="http://schemas.microsoft.com/office/drawing/2014/main" val="5961227"/>
                    </a:ext>
                  </a:extLst>
                </a:gridCol>
                <a:gridCol w="3218215">
                  <a:extLst>
                    <a:ext uri="{9D8B030D-6E8A-4147-A177-3AD203B41FA5}">
                      <a16:colId xmlns:a16="http://schemas.microsoft.com/office/drawing/2014/main" val="4029239001"/>
                    </a:ext>
                  </a:extLst>
                </a:gridCol>
                <a:gridCol w="3218215">
                  <a:extLst>
                    <a:ext uri="{9D8B030D-6E8A-4147-A177-3AD203B41FA5}">
                      <a16:colId xmlns:a16="http://schemas.microsoft.com/office/drawing/2014/main" val="3305571044"/>
                    </a:ext>
                  </a:extLst>
                </a:gridCol>
              </a:tblGrid>
              <a:tr h="709217">
                <a:tc>
                  <a:txBody>
                    <a:bodyPr/>
                    <a:lstStyle/>
                    <a:p>
                      <a:pPr algn="ctr"/>
                      <a:r>
                        <a:rPr lang="en-US" sz="2100" b="0" dirty="0">
                          <a:ln>
                            <a:noFill/>
                          </a:ln>
                          <a:solidFill>
                            <a:srgbClr val="5A5A5A"/>
                          </a:solidFill>
                        </a:rPr>
                        <a:t>2 bed</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100" b="0" dirty="0">
                          <a:ln>
                            <a:noFill/>
                          </a:ln>
                          <a:solidFill>
                            <a:srgbClr val="5A5A5A"/>
                          </a:solidFill>
                        </a:rPr>
                        <a:t>Shared Ownership</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100" b="0" dirty="0">
                          <a:ln>
                            <a:noFill/>
                          </a:ln>
                          <a:solidFill>
                            <a:srgbClr val="5A5A5A"/>
                          </a:solidFill>
                        </a:rPr>
                        <a:t>From £180,000 (50%)</a:t>
                      </a:r>
                      <a:endParaRPr lang="en-GB" sz="2100" b="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62938"/>
                  </a:ext>
                </a:extLst>
              </a:tr>
              <a:tr h="651004">
                <a:tc>
                  <a:txBody>
                    <a:bodyPr/>
                    <a:lstStyle/>
                    <a:p>
                      <a:pPr algn="ctr"/>
                      <a:r>
                        <a:rPr lang="en-US" sz="2100" dirty="0">
                          <a:ln>
                            <a:noFill/>
                          </a:ln>
                          <a:solidFill>
                            <a:srgbClr val="5A5A5A"/>
                          </a:solidFill>
                        </a:rPr>
                        <a:t>2 bed</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2100" dirty="0">
                          <a:ln>
                            <a:noFill/>
                          </a:ln>
                          <a:solidFill>
                            <a:srgbClr val="5A5A5A"/>
                          </a:solidFill>
                        </a:rPr>
                        <a:t>Outright Ownership</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2100" dirty="0">
                          <a:ln>
                            <a:noFill/>
                          </a:ln>
                          <a:solidFill>
                            <a:srgbClr val="5A5A5A"/>
                          </a:solidFill>
                        </a:rPr>
                        <a:t>From £360,000</a:t>
                      </a:r>
                      <a:endParaRPr lang="en-GB" sz="2100" dirty="0">
                        <a:ln>
                          <a:noFill/>
                        </a:ln>
                        <a:solidFill>
                          <a:srgbClr val="5A5A5A"/>
                        </a:solidFill>
                      </a:endParaRPr>
                    </a:p>
                  </a:txBody>
                  <a:tcPr marL="108615" marR="108615" marT="54307" marB="54307" anchor="ctr">
                    <a:lnL w="6350" cap="flat" cmpd="sng" algn="ctr">
                      <a:solidFill>
                        <a:srgbClr val="006272"/>
                      </a:solidFill>
                      <a:prstDash val="solid"/>
                      <a:round/>
                      <a:headEnd type="none" w="med" len="med"/>
                      <a:tailEnd type="none" w="med" len="med"/>
                    </a:lnL>
                    <a:lnR w="6350" cap="flat" cmpd="sng" algn="ctr">
                      <a:solidFill>
                        <a:srgbClr val="006272"/>
                      </a:solidFill>
                      <a:prstDash val="solid"/>
                      <a:round/>
                      <a:headEnd type="none" w="med" len="med"/>
                      <a:tailEnd type="none" w="med" len="med"/>
                    </a:lnR>
                    <a:lnT w="6350" cap="flat" cmpd="sng" algn="ctr">
                      <a:solidFill>
                        <a:srgbClr val="006272"/>
                      </a:solidFill>
                      <a:prstDash val="solid"/>
                      <a:round/>
                      <a:headEnd type="none" w="med" len="med"/>
                      <a:tailEnd type="none" w="med" len="med"/>
                    </a:lnT>
                    <a:lnB w="6350" cap="flat" cmpd="sng" algn="ctr">
                      <a:solidFill>
                        <a:srgbClr val="00627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251906425"/>
                  </a:ext>
                </a:extLst>
              </a:tr>
            </a:tbl>
          </a:graphicData>
        </a:graphic>
      </p:graphicFrame>
      <p:sp>
        <p:nvSpPr>
          <p:cNvPr id="13" name="TextBox 12">
            <a:extLst>
              <a:ext uri="{FF2B5EF4-FFF2-40B4-BE49-F238E27FC236}">
                <a16:creationId xmlns:a16="http://schemas.microsoft.com/office/drawing/2014/main" id="{A3D7B751-2CAD-DC70-2DBC-87668B4316BB}"/>
              </a:ext>
            </a:extLst>
          </p:cNvPr>
          <p:cNvSpPr txBox="1"/>
          <p:nvPr/>
        </p:nvSpPr>
        <p:spPr>
          <a:xfrm>
            <a:off x="1074199" y="4485854"/>
            <a:ext cx="986309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alibri" panose="020F0502020204030204"/>
                <a:ea typeface="+mn-ea"/>
                <a:cs typeface="+mn-cs"/>
              </a:rPr>
              <a:t>Our Monthly Charge</a:t>
            </a: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 Covers the Village Facilities Charge, Village Utilities Charge, </a:t>
            </a:r>
            <a:r>
              <a:rPr lang="en-GB" sz="1600" dirty="0">
                <a:solidFill>
                  <a:prstClr val="white"/>
                </a:solidFill>
                <a:latin typeface="Calibri" panose="020F0502020204030204"/>
              </a:rPr>
              <a:t>Village Amenities </a:t>
            </a: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Charge, and Apartment Maintenance Charge. </a:t>
            </a:r>
            <a:r>
              <a:rPr kumimoji="0" lang="en-GB" sz="1600" b="1" i="0" u="none" strike="noStrike" kern="1200" cap="none" spc="0" normalizeH="0" baseline="0" noProof="0" dirty="0">
                <a:ln>
                  <a:noFill/>
                </a:ln>
                <a:solidFill>
                  <a:prstClr val="white"/>
                </a:solidFill>
                <a:effectLst/>
                <a:uLnTx/>
                <a:uFillTx/>
                <a:latin typeface="Calibri" panose="020F0502020204030204"/>
                <a:ea typeface="+mn-ea"/>
                <a:cs typeface="+mn-cs"/>
              </a:rPr>
              <a:t>Charges payable on leaving</a:t>
            </a: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 Location Investment Contribution and Administration Fee. Rent is also payable on shared ownership properties at a rate of 4.5% on the unsold equity. Residents may be eligible for benefits to contribute to some of these costs. Our</a:t>
            </a:r>
            <a:r>
              <a:rPr kumimoji="0" lang="en-GB" sz="1600" b="1" i="0" u="none" strike="noStrike" kern="1200" cap="none" spc="0" normalizeH="0" baseline="0" noProof="0" dirty="0">
                <a:ln>
                  <a:noFill/>
                </a:ln>
                <a:solidFill>
                  <a:prstClr val="white"/>
                </a:solidFill>
                <a:effectLst/>
                <a:uLnTx/>
                <a:uFillTx/>
                <a:latin typeface="Calibri" panose="020F0502020204030204"/>
                <a:ea typeface="+mn-ea"/>
                <a:cs typeface="+mn-cs"/>
              </a:rPr>
              <a:t> Key Facts</a:t>
            </a: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GB" sz="1600" b="1" i="0" u="none" strike="noStrike" kern="1200" cap="none" spc="0" normalizeH="0" baseline="0" noProof="0" dirty="0">
                <a:ln>
                  <a:noFill/>
                </a:ln>
                <a:solidFill>
                  <a:prstClr val="white"/>
                </a:solidFill>
                <a:effectLst/>
                <a:uLnTx/>
                <a:uFillTx/>
                <a:latin typeface="Calibri" panose="020F0502020204030204"/>
                <a:ea typeface="+mn-ea"/>
                <a:cs typeface="+mn-cs"/>
              </a:rPr>
              <a:t>documents</a:t>
            </a: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 for each tenure option provide full details of the charges and additional costs payable.</a:t>
            </a:r>
          </a:p>
        </p:txBody>
      </p:sp>
      <p:sp>
        <p:nvSpPr>
          <p:cNvPr id="14" name="TextBox 13">
            <a:extLst>
              <a:ext uri="{FF2B5EF4-FFF2-40B4-BE49-F238E27FC236}">
                <a16:creationId xmlns:a16="http://schemas.microsoft.com/office/drawing/2014/main" id="{CD946F2B-6425-4C24-8C2B-A2A36E0E8E21}"/>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574350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5D2ED0-2DEB-71F9-77AF-10C780B9CFA8}"/>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14</a:t>
            </a:fld>
            <a:endParaRPr lang="en-GB" sz="1000" dirty="0">
              <a:solidFill>
                <a:schemeClr val="bg1"/>
              </a:solidFill>
            </a:endParaRPr>
          </a:p>
        </p:txBody>
      </p:sp>
      <p:grpSp>
        <p:nvGrpSpPr>
          <p:cNvPr id="6" name="Group 5">
            <a:extLst>
              <a:ext uri="{FF2B5EF4-FFF2-40B4-BE49-F238E27FC236}">
                <a16:creationId xmlns:a16="http://schemas.microsoft.com/office/drawing/2014/main" id="{8F1ECDAC-4E4E-6211-E912-BBC174A62092}"/>
              </a:ext>
            </a:extLst>
          </p:cNvPr>
          <p:cNvGrpSpPr/>
          <p:nvPr/>
        </p:nvGrpSpPr>
        <p:grpSpPr>
          <a:xfrm>
            <a:off x="11388782" y="6238332"/>
            <a:ext cx="162305" cy="346971"/>
            <a:chOff x="11388782" y="6225080"/>
            <a:chExt cx="162305" cy="346971"/>
          </a:xfrm>
        </p:grpSpPr>
        <p:cxnSp>
          <p:nvCxnSpPr>
            <p:cNvPr id="7" name="Straight Connector 6">
              <a:extLst>
                <a:ext uri="{FF2B5EF4-FFF2-40B4-BE49-F238E27FC236}">
                  <a16:creationId xmlns:a16="http://schemas.microsoft.com/office/drawing/2014/main" id="{9ABA163F-DA37-33E8-57C9-378E5AC75FCB}"/>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A704035-04D8-948D-B4C0-32752C5E13AD}"/>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BC332639-AB65-2F98-BCBF-9E4294C5A3E4}"/>
              </a:ext>
            </a:extLst>
          </p:cNvPr>
          <p:cNvSpPr txBox="1"/>
          <p:nvPr/>
        </p:nvSpPr>
        <p:spPr>
          <a:xfrm>
            <a:off x="468824" y="1102370"/>
            <a:ext cx="11082263" cy="1169551"/>
          </a:xfrm>
          <a:prstGeom prst="rect">
            <a:avLst/>
          </a:prstGeom>
          <a:noFill/>
        </p:spPr>
        <p:txBody>
          <a:bodyPr wrap="square" rtlCol="0">
            <a:spAutoFit/>
          </a:bodyPr>
          <a:lstStyle/>
          <a:p>
            <a:r>
              <a:rPr lang="en-US" sz="2000" b="1">
                <a:solidFill>
                  <a:schemeClr val="bg1"/>
                </a:solidFill>
              </a:rPr>
              <a:t>£835.20 </a:t>
            </a:r>
            <a:r>
              <a:rPr lang="en-US" sz="2000">
                <a:solidFill>
                  <a:schemeClr val="bg1"/>
                </a:solidFill>
              </a:rPr>
              <a:t>(£192.74) </a:t>
            </a:r>
            <a:r>
              <a:rPr lang="en-US" sz="2000" dirty="0">
                <a:solidFill>
                  <a:schemeClr val="bg1"/>
                </a:solidFill>
              </a:rPr>
              <a:t>for a one bed and</a:t>
            </a:r>
            <a:r>
              <a:rPr lang="en-US" sz="2000" b="1" dirty="0">
                <a:solidFill>
                  <a:schemeClr val="bg1"/>
                </a:solidFill>
              </a:rPr>
              <a:t> </a:t>
            </a:r>
            <a:r>
              <a:rPr lang="en-US" sz="2000" b="1">
                <a:solidFill>
                  <a:schemeClr val="bg1"/>
                </a:solidFill>
              </a:rPr>
              <a:t>£849.58 </a:t>
            </a:r>
            <a:r>
              <a:rPr lang="en-US" sz="2000" dirty="0">
                <a:solidFill>
                  <a:schemeClr val="bg1"/>
                </a:solidFill>
              </a:rPr>
              <a:t>(£196.06)  for a two bed apartment.</a:t>
            </a:r>
          </a:p>
          <a:p>
            <a:pPr algn="l"/>
            <a:endParaRPr lang="en-US" sz="1000" dirty="0">
              <a:solidFill>
                <a:schemeClr val="bg1"/>
              </a:solidFill>
            </a:endParaRPr>
          </a:p>
          <a:p>
            <a:pPr algn="l"/>
            <a:r>
              <a:rPr lang="en-US" sz="2000" dirty="0">
                <a:solidFill>
                  <a:schemeClr val="bg1"/>
                </a:solidFill>
              </a:rPr>
              <a:t>The</a:t>
            </a:r>
            <a:r>
              <a:rPr lang="en-US" sz="2000" i="0" u="none" strike="noStrike" baseline="0" dirty="0">
                <a:solidFill>
                  <a:schemeClr val="bg1"/>
                </a:solidFill>
              </a:rPr>
              <a:t> </a:t>
            </a:r>
            <a:r>
              <a:rPr lang="en-US" sz="2000" dirty="0">
                <a:solidFill>
                  <a:schemeClr val="bg1"/>
                </a:solidFill>
              </a:rPr>
              <a:t>month</a:t>
            </a:r>
            <a:r>
              <a:rPr lang="en-US" sz="2000" i="0" u="none" strike="noStrike" baseline="0" dirty="0">
                <a:solidFill>
                  <a:schemeClr val="bg1"/>
                </a:solidFill>
              </a:rPr>
              <a:t>ly charge covers costs associated with the communal facilities and those in your own home, as detailed below:</a:t>
            </a:r>
          </a:p>
        </p:txBody>
      </p:sp>
      <p:sp>
        <p:nvSpPr>
          <p:cNvPr id="20" name="TextBox 19">
            <a:extLst>
              <a:ext uri="{FF2B5EF4-FFF2-40B4-BE49-F238E27FC236}">
                <a16:creationId xmlns:a16="http://schemas.microsoft.com/office/drawing/2014/main" id="{A6AC84E3-9856-C55C-704D-F39BED1A5F3F}"/>
              </a:ext>
            </a:extLst>
          </p:cNvPr>
          <p:cNvSpPr txBox="1"/>
          <p:nvPr/>
        </p:nvSpPr>
        <p:spPr>
          <a:xfrm>
            <a:off x="468823" y="271373"/>
            <a:ext cx="8431895" cy="830997"/>
          </a:xfrm>
          <a:prstGeom prst="rect">
            <a:avLst/>
          </a:prstGeom>
          <a:noFill/>
        </p:spPr>
        <p:txBody>
          <a:bodyPr wrap="square" rtlCol="0">
            <a:spAutoFit/>
          </a:bodyPr>
          <a:lstStyle/>
          <a:p>
            <a:r>
              <a:rPr lang="en-US" sz="4800" b="1" dirty="0">
                <a:solidFill>
                  <a:schemeClr val="bg1"/>
                </a:solidFill>
              </a:rPr>
              <a:t>Monthly (</a:t>
            </a:r>
            <a:r>
              <a:rPr lang="en-US" sz="4800" dirty="0">
                <a:solidFill>
                  <a:schemeClr val="bg1"/>
                </a:solidFill>
              </a:rPr>
              <a:t>weekly</a:t>
            </a:r>
            <a:r>
              <a:rPr lang="en-US" sz="4800" b="1" dirty="0">
                <a:solidFill>
                  <a:schemeClr val="bg1"/>
                </a:solidFill>
              </a:rPr>
              <a:t>) Charge</a:t>
            </a:r>
            <a:endParaRPr lang="en-GB" sz="4800" b="1" dirty="0">
              <a:solidFill>
                <a:schemeClr val="bg1"/>
              </a:solidFill>
            </a:endParaRPr>
          </a:p>
        </p:txBody>
      </p:sp>
      <p:sp>
        <p:nvSpPr>
          <p:cNvPr id="21" name="TextBox 20">
            <a:extLst>
              <a:ext uri="{FF2B5EF4-FFF2-40B4-BE49-F238E27FC236}">
                <a16:creationId xmlns:a16="http://schemas.microsoft.com/office/drawing/2014/main" id="{F1A699C6-2F62-44E1-B307-F3023441CF1F}"/>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graphicFrame>
        <p:nvGraphicFramePr>
          <p:cNvPr id="2" name="Table 11">
            <a:extLst>
              <a:ext uri="{FF2B5EF4-FFF2-40B4-BE49-F238E27FC236}">
                <a16:creationId xmlns:a16="http://schemas.microsoft.com/office/drawing/2014/main" id="{4D8977E1-1532-E839-0483-922D272A322F}"/>
              </a:ext>
            </a:extLst>
          </p:cNvPr>
          <p:cNvGraphicFramePr>
            <a:graphicFrameLocks noGrp="1"/>
          </p:cNvGraphicFramePr>
          <p:nvPr>
            <p:extLst>
              <p:ext uri="{D42A27DB-BD31-4B8C-83A1-F6EECF244321}">
                <p14:modId xmlns:p14="http://schemas.microsoft.com/office/powerpoint/2010/main" val="3293661227"/>
              </p:ext>
            </p:extLst>
          </p:nvPr>
        </p:nvGraphicFramePr>
        <p:xfrm>
          <a:off x="591251" y="2500606"/>
          <a:ext cx="10959836" cy="3474720"/>
        </p:xfrm>
        <a:graphic>
          <a:graphicData uri="http://schemas.openxmlformats.org/drawingml/2006/table">
            <a:tbl>
              <a:tblPr firstRow="1" bandRow="1">
                <a:tableStyleId>{5C22544A-7EE6-4342-B048-85BDC9FD1C3A}</a:tableStyleId>
              </a:tblPr>
              <a:tblGrid>
                <a:gridCol w="5605363">
                  <a:extLst>
                    <a:ext uri="{9D8B030D-6E8A-4147-A177-3AD203B41FA5}">
                      <a16:colId xmlns:a16="http://schemas.microsoft.com/office/drawing/2014/main" val="4042205771"/>
                    </a:ext>
                  </a:extLst>
                </a:gridCol>
                <a:gridCol w="2521258">
                  <a:extLst>
                    <a:ext uri="{9D8B030D-6E8A-4147-A177-3AD203B41FA5}">
                      <a16:colId xmlns:a16="http://schemas.microsoft.com/office/drawing/2014/main" val="2955966450"/>
                    </a:ext>
                  </a:extLst>
                </a:gridCol>
                <a:gridCol w="2833215">
                  <a:extLst>
                    <a:ext uri="{9D8B030D-6E8A-4147-A177-3AD203B41FA5}">
                      <a16:colId xmlns:a16="http://schemas.microsoft.com/office/drawing/2014/main" val="2643284987"/>
                    </a:ext>
                  </a:extLst>
                </a:gridCol>
              </a:tblGrid>
              <a:tr h="370840">
                <a:tc>
                  <a:txBody>
                    <a:bodyPr/>
                    <a:lstStyle/>
                    <a:p>
                      <a:pPr algn="l"/>
                      <a:r>
                        <a:rPr lang="en-US" sz="2000" dirty="0"/>
                        <a:t>Description</a:t>
                      </a:r>
                      <a:endParaRPr lang="en-GB" sz="2000" dirty="0"/>
                    </a:p>
                  </a:txBody>
                  <a:tcPr anchor="ctr">
                    <a:solidFill>
                      <a:srgbClr val="877DBE"/>
                    </a:solidFill>
                  </a:tcPr>
                </a:tc>
                <a:tc>
                  <a:txBody>
                    <a:bodyPr/>
                    <a:lstStyle/>
                    <a:p>
                      <a:pPr algn="ctr"/>
                      <a:r>
                        <a:rPr lang="en-US" sz="2000" dirty="0"/>
                        <a:t>Village Utilities Charge</a:t>
                      </a:r>
                      <a:endParaRPr lang="en-GB" sz="2000" dirty="0"/>
                    </a:p>
                  </a:txBody>
                  <a:tcPr anchor="ctr">
                    <a:solidFill>
                      <a:srgbClr val="877DBE"/>
                    </a:solidFill>
                  </a:tcPr>
                </a:tc>
                <a:tc>
                  <a:txBody>
                    <a:bodyPr/>
                    <a:lstStyle/>
                    <a:p>
                      <a:pPr algn="ctr"/>
                      <a:r>
                        <a:rPr lang="en-US" sz="2000" dirty="0"/>
                        <a:t>Apartment Maintenance Charge </a:t>
                      </a:r>
                      <a:endParaRPr lang="en-GB" sz="2000" dirty="0"/>
                    </a:p>
                  </a:txBody>
                  <a:tcPr anchor="ctr">
                    <a:solidFill>
                      <a:srgbClr val="877DBE"/>
                    </a:solidFill>
                  </a:tcPr>
                </a:tc>
                <a:extLst>
                  <a:ext uri="{0D108BD9-81ED-4DB2-BD59-A6C34878D82A}">
                    <a16:rowId xmlns:a16="http://schemas.microsoft.com/office/drawing/2014/main" val="1032346126"/>
                  </a:ext>
                </a:extLst>
              </a:tr>
              <a:tr h="370840">
                <a:tc>
                  <a:txBody>
                    <a:bodyPr/>
                    <a:lstStyle/>
                    <a:p>
                      <a:pPr algn="l"/>
                      <a:r>
                        <a:rPr lang="en-US" sz="2000" dirty="0"/>
                        <a:t>Heating in your home</a:t>
                      </a:r>
                      <a:endParaRPr lang="en-GB" sz="2000" dirty="0"/>
                    </a:p>
                  </a:txBody>
                  <a:tcPr anchor="ctr">
                    <a:solidFill>
                      <a:schemeClr val="tx2">
                        <a:lumMod val="20000"/>
                        <a:lumOff val="80000"/>
                      </a:schemeClr>
                    </a:solidFill>
                  </a:tcPr>
                </a:tc>
                <a:tc>
                  <a:txBody>
                    <a:bodyPr/>
                    <a:lstStyle/>
                    <a:p>
                      <a:pPr algn="ctr"/>
                      <a:r>
                        <a:rPr lang="en-GB" sz="2000" dirty="0">
                          <a:latin typeface="Webdings" panose="05030102010509060703" pitchFamily="18" charset="2"/>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1955385797"/>
                  </a:ext>
                </a:extLst>
              </a:tr>
              <a:tr h="370840">
                <a:tc>
                  <a:txBody>
                    <a:bodyPr/>
                    <a:lstStyle/>
                    <a:p>
                      <a:pPr algn="l"/>
                      <a:r>
                        <a:rPr lang="en-US" sz="2000" dirty="0"/>
                        <a:t>Power in your home</a:t>
                      </a:r>
                      <a:endParaRPr lang="en-GB" sz="2000"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tc>
                  <a:txBody>
                    <a:bodyPr/>
                    <a:lstStyle/>
                    <a:p>
                      <a:pPr algn="ctr"/>
                      <a:endParaRPr lang="en-GB" sz="2000" dirty="0"/>
                    </a:p>
                  </a:txBody>
                  <a:tcPr anchor="ctr">
                    <a:solidFill>
                      <a:schemeClr val="bg1"/>
                    </a:solidFill>
                  </a:tcPr>
                </a:tc>
                <a:extLst>
                  <a:ext uri="{0D108BD9-81ED-4DB2-BD59-A6C34878D82A}">
                    <a16:rowId xmlns:a16="http://schemas.microsoft.com/office/drawing/2014/main" val="2135033491"/>
                  </a:ext>
                </a:extLst>
              </a:tr>
              <a:tr h="370840">
                <a:tc>
                  <a:txBody>
                    <a:bodyPr/>
                    <a:lstStyle/>
                    <a:p>
                      <a:pPr algn="l"/>
                      <a:r>
                        <a:rPr lang="en-US" sz="2000" dirty="0"/>
                        <a:t>Water &amp; sewerage services in your home</a:t>
                      </a:r>
                      <a:endParaRPr lang="en-GB" sz="2000" dirty="0"/>
                    </a:p>
                  </a:txBody>
                  <a:tcPr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330287469"/>
                  </a:ext>
                </a:extLst>
              </a:tr>
              <a:tr h="370840">
                <a:tc>
                  <a:txBody>
                    <a:bodyPr/>
                    <a:lstStyle/>
                    <a:p>
                      <a:pPr algn="l"/>
                      <a:r>
                        <a:rPr lang="en-US" sz="2000" dirty="0"/>
                        <a:t>Wi-Fi service in your home</a:t>
                      </a:r>
                      <a:endParaRPr lang="en-GB" sz="2000"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tc>
                  <a:txBody>
                    <a:bodyPr/>
                    <a:lstStyle/>
                    <a:p>
                      <a:pPr algn="ctr"/>
                      <a:endParaRPr lang="en-GB" sz="2000" dirty="0"/>
                    </a:p>
                  </a:txBody>
                  <a:tcPr anchor="ctr">
                    <a:solidFill>
                      <a:schemeClr val="bg1"/>
                    </a:solidFill>
                  </a:tcPr>
                </a:tc>
                <a:extLst>
                  <a:ext uri="{0D108BD9-81ED-4DB2-BD59-A6C34878D82A}">
                    <a16:rowId xmlns:a16="http://schemas.microsoft.com/office/drawing/2014/main" val="1389710085"/>
                  </a:ext>
                </a:extLst>
              </a:tr>
              <a:tr h="370840">
                <a:tc>
                  <a:txBody>
                    <a:bodyPr/>
                    <a:lstStyle/>
                    <a:p>
                      <a:pPr algn="l"/>
                      <a:r>
                        <a:rPr lang="en-US" sz="2000" dirty="0"/>
                        <a:t>Wi-Fi service in communal areas</a:t>
                      </a:r>
                      <a:endParaRPr lang="en-GB" sz="2000" dirty="0"/>
                    </a:p>
                  </a:txBody>
                  <a:tcPr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2945736412"/>
                  </a:ext>
                </a:extLst>
              </a:tr>
              <a:tr h="370840">
                <a:tc>
                  <a:txBody>
                    <a:bodyPr/>
                    <a:lstStyle/>
                    <a:p>
                      <a:pPr algn="l"/>
                      <a:r>
                        <a:rPr lang="en-US" sz="2000" dirty="0"/>
                        <a:t>General maintenance of your home</a:t>
                      </a:r>
                      <a:endParaRPr lang="en-GB" sz="2000" dirty="0"/>
                    </a:p>
                  </a:txBody>
                  <a:tcPr anchor="ctr">
                    <a:solidFill>
                      <a:schemeClr val="bg1"/>
                    </a:solidFill>
                  </a:tcPr>
                </a:tc>
                <a:tc>
                  <a:txBody>
                    <a:bodyPr/>
                    <a:lstStyle/>
                    <a:p>
                      <a:pPr algn="ctr"/>
                      <a:endParaRPr lang="en-GB" sz="2000"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extLst>
                  <a:ext uri="{0D108BD9-81ED-4DB2-BD59-A6C34878D82A}">
                    <a16:rowId xmlns:a16="http://schemas.microsoft.com/office/drawing/2014/main" val="4186704560"/>
                  </a:ext>
                </a:extLst>
              </a:tr>
              <a:tr h="370840">
                <a:tc>
                  <a:txBody>
                    <a:bodyPr/>
                    <a:lstStyle/>
                    <a:p>
                      <a:pPr algn="l"/>
                      <a:r>
                        <a:rPr lang="en-US" sz="2000" dirty="0"/>
                        <a:t>Management of the maintenance service</a:t>
                      </a:r>
                      <a:endParaRPr lang="en-GB" sz="2000" dirty="0"/>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extLst>
                  <a:ext uri="{0D108BD9-81ED-4DB2-BD59-A6C34878D82A}">
                    <a16:rowId xmlns:a16="http://schemas.microsoft.com/office/drawing/2014/main" val="3447480569"/>
                  </a:ext>
                </a:extLst>
              </a:tr>
            </a:tbl>
          </a:graphicData>
        </a:graphic>
      </p:graphicFrame>
    </p:spTree>
    <p:extLst>
      <p:ext uri="{BB962C8B-B14F-4D97-AF65-F5344CB8AC3E}">
        <p14:creationId xmlns:p14="http://schemas.microsoft.com/office/powerpoint/2010/main" val="366481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5D2ED0-2DEB-71F9-77AF-10C780B9CFA8}"/>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15</a:t>
            </a:fld>
            <a:endParaRPr lang="en-GB" sz="1000" dirty="0">
              <a:solidFill>
                <a:schemeClr val="bg1"/>
              </a:solidFill>
            </a:endParaRPr>
          </a:p>
        </p:txBody>
      </p:sp>
      <p:grpSp>
        <p:nvGrpSpPr>
          <p:cNvPr id="6" name="Group 5">
            <a:extLst>
              <a:ext uri="{FF2B5EF4-FFF2-40B4-BE49-F238E27FC236}">
                <a16:creationId xmlns:a16="http://schemas.microsoft.com/office/drawing/2014/main" id="{8F1ECDAC-4E4E-6211-E912-BBC174A62092}"/>
              </a:ext>
            </a:extLst>
          </p:cNvPr>
          <p:cNvGrpSpPr/>
          <p:nvPr/>
        </p:nvGrpSpPr>
        <p:grpSpPr>
          <a:xfrm>
            <a:off x="11388782" y="6238332"/>
            <a:ext cx="162305" cy="346971"/>
            <a:chOff x="11388782" y="6225080"/>
            <a:chExt cx="162305" cy="346971"/>
          </a:xfrm>
        </p:grpSpPr>
        <p:cxnSp>
          <p:nvCxnSpPr>
            <p:cNvPr id="7" name="Straight Connector 6">
              <a:extLst>
                <a:ext uri="{FF2B5EF4-FFF2-40B4-BE49-F238E27FC236}">
                  <a16:creationId xmlns:a16="http://schemas.microsoft.com/office/drawing/2014/main" id="{9ABA163F-DA37-33E8-57C9-378E5AC75FCB}"/>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A704035-04D8-948D-B4C0-32752C5E13AD}"/>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A6AC84E3-9856-C55C-704D-F39BED1A5F3F}"/>
              </a:ext>
            </a:extLst>
          </p:cNvPr>
          <p:cNvSpPr txBox="1"/>
          <p:nvPr/>
        </p:nvSpPr>
        <p:spPr>
          <a:xfrm>
            <a:off x="468823" y="271373"/>
            <a:ext cx="8431895" cy="830997"/>
          </a:xfrm>
          <a:prstGeom prst="rect">
            <a:avLst/>
          </a:prstGeom>
          <a:noFill/>
        </p:spPr>
        <p:txBody>
          <a:bodyPr wrap="square" rtlCol="0">
            <a:spAutoFit/>
          </a:bodyPr>
          <a:lstStyle/>
          <a:p>
            <a:r>
              <a:rPr lang="en-US" sz="4800" b="1" dirty="0">
                <a:solidFill>
                  <a:schemeClr val="bg1"/>
                </a:solidFill>
              </a:rPr>
              <a:t>Monthly Charge</a:t>
            </a:r>
            <a:endParaRPr lang="en-GB" sz="4800" b="1" dirty="0">
              <a:solidFill>
                <a:schemeClr val="bg1"/>
              </a:solidFill>
            </a:endParaRPr>
          </a:p>
        </p:txBody>
      </p:sp>
      <p:sp>
        <p:nvSpPr>
          <p:cNvPr id="10" name="TextBox 9">
            <a:extLst>
              <a:ext uri="{FF2B5EF4-FFF2-40B4-BE49-F238E27FC236}">
                <a16:creationId xmlns:a16="http://schemas.microsoft.com/office/drawing/2014/main" id="{633A0ECC-39FD-48F0-841D-B65C4959C893}"/>
              </a:ext>
            </a:extLst>
          </p:cNvPr>
          <p:cNvSpPr txBox="1"/>
          <p:nvPr/>
        </p:nvSpPr>
        <p:spPr>
          <a:xfrm>
            <a:off x="510098" y="4836919"/>
            <a:ext cx="10959836" cy="400110"/>
          </a:xfrm>
          <a:prstGeom prst="rect">
            <a:avLst/>
          </a:prstGeom>
          <a:noFill/>
        </p:spPr>
        <p:txBody>
          <a:bodyPr wrap="square" rtlCol="0">
            <a:spAutoFit/>
          </a:bodyPr>
          <a:lstStyle/>
          <a:p>
            <a:r>
              <a:rPr lang="en-GB" sz="2000" dirty="0">
                <a:solidFill>
                  <a:schemeClr val="bg1"/>
                </a:solidFill>
              </a:rPr>
              <a:t>Please note that monthly charge is payable monthly by direct debit and is reviewed on an annual basis.</a:t>
            </a:r>
          </a:p>
        </p:txBody>
      </p:sp>
      <p:sp>
        <p:nvSpPr>
          <p:cNvPr id="13" name="TextBox 12">
            <a:extLst>
              <a:ext uri="{FF2B5EF4-FFF2-40B4-BE49-F238E27FC236}">
                <a16:creationId xmlns:a16="http://schemas.microsoft.com/office/drawing/2014/main" id="{6B117056-E82C-4DD9-A17D-435BE9C841A2}"/>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graphicFrame>
        <p:nvGraphicFramePr>
          <p:cNvPr id="2" name="Table 11">
            <a:extLst>
              <a:ext uri="{FF2B5EF4-FFF2-40B4-BE49-F238E27FC236}">
                <a16:creationId xmlns:a16="http://schemas.microsoft.com/office/drawing/2014/main" id="{A38B41B9-573B-84BA-A212-9A89D3A866B4}"/>
              </a:ext>
            </a:extLst>
          </p:cNvPr>
          <p:cNvGraphicFramePr>
            <a:graphicFrameLocks noGrp="1"/>
          </p:cNvGraphicFramePr>
          <p:nvPr>
            <p:extLst>
              <p:ext uri="{D42A27DB-BD31-4B8C-83A1-F6EECF244321}">
                <p14:modId xmlns:p14="http://schemas.microsoft.com/office/powerpoint/2010/main" val="3890919802"/>
              </p:ext>
            </p:extLst>
          </p:nvPr>
        </p:nvGraphicFramePr>
        <p:xfrm>
          <a:off x="591251" y="1372609"/>
          <a:ext cx="10959836" cy="3234110"/>
        </p:xfrm>
        <a:graphic>
          <a:graphicData uri="http://schemas.openxmlformats.org/drawingml/2006/table">
            <a:tbl>
              <a:tblPr firstRow="1" bandRow="1">
                <a:tableStyleId>{5C22544A-7EE6-4342-B048-85BDC9FD1C3A}</a:tableStyleId>
              </a:tblPr>
              <a:tblGrid>
                <a:gridCol w="4834189">
                  <a:extLst>
                    <a:ext uri="{9D8B030D-6E8A-4147-A177-3AD203B41FA5}">
                      <a16:colId xmlns:a16="http://schemas.microsoft.com/office/drawing/2014/main" val="4042205771"/>
                    </a:ext>
                  </a:extLst>
                </a:gridCol>
                <a:gridCol w="3319065">
                  <a:extLst>
                    <a:ext uri="{9D8B030D-6E8A-4147-A177-3AD203B41FA5}">
                      <a16:colId xmlns:a16="http://schemas.microsoft.com/office/drawing/2014/main" val="2955966450"/>
                    </a:ext>
                  </a:extLst>
                </a:gridCol>
                <a:gridCol w="2806582">
                  <a:extLst>
                    <a:ext uri="{9D8B030D-6E8A-4147-A177-3AD203B41FA5}">
                      <a16:colId xmlns:a16="http://schemas.microsoft.com/office/drawing/2014/main" val="2643284987"/>
                    </a:ext>
                  </a:extLst>
                </a:gridCol>
              </a:tblGrid>
              <a:tr h="370840">
                <a:tc>
                  <a:txBody>
                    <a:bodyPr/>
                    <a:lstStyle/>
                    <a:p>
                      <a:pPr algn="l"/>
                      <a:r>
                        <a:rPr lang="en-US" sz="2000" dirty="0"/>
                        <a:t>Description</a:t>
                      </a:r>
                      <a:endParaRPr lang="en-GB" sz="2000" dirty="0"/>
                    </a:p>
                  </a:txBody>
                  <a:tcPr anchor="ctr">
                    <a:solidFill>
                      <a:srgbClr val="877DBE"/>
                    </a:solidFill>
                  </a:tcPr>
                </a:tc>
                <a:tc>
                  <a:txBody>
                    <a:bodyPr/>
                    <a:lstStyle/>
                    <a:p>
                      <a:pPr algn="ctr"/>
                      <a:r>
                        <a:rPr lang="en-US" sz="2000" dirty="0"/>
                        <a:t>Village Facilities Charge</a:t>
                      </a:r>
                      <a:endParaRPr lang="en-GB" sz="2000" dirty="0"/>
                    </a:p>
                  </a:txBody>
                  <a:tcPr anchor="ctr">
                    <a:solidFill>
                      <a:srgbClr val="877DBE"/>
                    </a:solidFill>
                  </a:tcPr>
                </a:tc>
                <a:tc>
                  <a:txBody>
                    <a:bodyPr/>
                    <a:lstStyle/>
                    <a:p>
                      <a:pPr algn="ctr"/>
                      <a:r>
                        <a:rPr lang="en-US" sz="2000" dirty="0"/>
                        <a:t>Village Amenities Charge</a:t>
                      </a:r>
                      <a:endParaRPr lang="en-GB" sz="2000" dirty="0"/>
                    </a:p>
                  </a:txBody>
                  <a:tcPr anchor="ctr">
                    <a:solidFill>
                      <a:srgbClr val="877DBE"/>
                    </a:solidFill>
                  </a:tcPr>
                </a:tc>
                <a:extLst>
                  <a:ext uri="{0D108BD9-81ED-4DB2-BD59-A6C34878D82A}">
                    <a16:rowId xmlns:a16="http://schemas.microsoft.com/office/drawing/2014/main" val="1032346126"/>
                  </a:ext>
                </a:extLst>
              </a:tr>
              <a:tr h="370840">
                <a:tc>
                  <a:txBody>
                    <a:bodyPr/>
                    <a:lstStyle/>
                    <a:p>
                      <a:pPr algn="l"/>
                      <a:r>
                        <a:rPr lang="en-US" sz="2000" dirty="0"/>
                        <a:t>Heating &amp; lighting in communal areas</a:t>
                      </a:r>
                      <a:endParaRPr lang="en-GB" sz="2000" dirty="0"/>
                    </a:p>
                  </a:txBody>
                  <a:tcPr marL="100611" marR="100611" marT="50305" marB="50305" anchor="ctr">
                    <a:solidFill>
                      <a:schemeClr val="tx2">
                        <a:lumMod val="20000"/>
                        <a:lumOff val="80000"/>
                      </a:schemeClr>
                    </a:solidFill>
                  </a:tcPr>
                </a:tc>
                <a:tc>
                  <a:txBody>
                    <a:bodyPr/>
                    <a:lstStyle/>
                    <a:p>
                      <a:pPr algn="ctr"/>
                      <a:r>
                        <a:rPr lang="en-GB" sz="2000" dirty="0">
                          <a:latin typeface="Webdings" panose="05030102010509060703" pitchFamily="18" charset="2"/>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1955385797"/>
                  </a:ext>
                </a:extLst>
              </a:tr>
              <a:tr h="370840">
                <a:tc>
                  <a:txBody>
                    <a:bodyPr/>
                    <a:lstStyle/>
                    <a:p>
                      <a:pPr algn="l"/>
                      <a:r>
                        <a:rPr lang="en-US" sz="2000" dirty="0"/>
                        <a:t>Cleaning communal areas</a:t>
                      </a:r>
                      <a:endParaRPr lang="en-GB" sz="2000" dirty="0"/>
                    </a:p>
                  </a:txBody>
                  <a:tcPr marL="100611" marR="100611" marT="50305" marB="503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tc>
                  <a:txBody>
                    <a:bodyPr/>
                    <a:lstStyle/>
                    <a:p>
                      <a:pPr algn="ctr"/>
                      <a:endParaRPr lang="en-GB" sz="2000" dirty="0"/>
                    </a:p>
                  </a:txBody>
                  <a:tcPr anchor="ctr">
                    <a:solidFill>
                      <a:schemeClr val="bg1"/>
                    </a:solidFill>
                  </a:tcPr>
                </a:tc>
                <a:extLst>
                  <a:ext uri="{0D108BD9-81ED-4DB2-BD59-A6C34878D82A}">
                    <a16:rowId xmlns:a16="http://schemas.microsoft.com/office/drawing/2014/main" val="2135033491"/>
                  </a:ext>
                </a:extLst>
              </a:tr>
              <a:tr h="370840">
                <a:tc>
                  <a:txBody>
                    <a:bodyPr/>
                    <a:lstStyle/>
                    <a:p>
                      <a:pPr algn="l"/>
                      <a:r>
                        <a:rPr lang="en-US" sz="2000" dirty="0"/>
                        <a:t>Gardening &amp; landscaping</a:t>
                      </a:r>
                      <a:endParaRPr lang="en-GB" sz="2000" dirty="0"/>
                    </a:p>
                  </a:txBody>
                  <a:tcPr marL="100611" marR="100611" marT="50305" marB="50305"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330287469"/>
                  </a:ext>
                </a:extLst>
              </a:tr>
              <a:tr h="370840">
                <a:tc>
                  <a:txBody>
                    <a:bodyPr/>
                    <a:lstStyle/>
                    <a:p>
                      <a:pPr algn="l"/>
                      <a:r>
                        <a:rPr lang="en-US" sz="2000" dirty="0"/>
                        <a:t>Building’s insurance</a:t>
                      </a:r>
                      <a:endParaRPr lang="en-GB" sz="2000" dirty="0"/>
                    </a:p>
                  </a:txBody>
                  <a:tcPr marL="100611" marR="100611" marT="50305" marB="50305"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tc>
                  <a:txBody>
                    <a:bodyPr/>
                    <a:lstStyle/>
                    <a:p>
                      <a:pPr algn="ctr"/>
                      <a:endParaRPr lang="en-GB" sz="2000" dirty="0"/>
                    </a:p>
                  </a:txBody>
                  <a:tcPr anchor="ctr">
                    <a:solidFill>
                      <a:schemeClr val="bg1"/>
                    </a:solidFill>
                  </a:tcPr>
                </a:tc>
                <a:extLst>
                  <a:ext uri="{0D108BD9-81ED-4DB2-BD59-A6C34878D82A}">
                    <a16:rowId xmlns:a16="http://schemas.microsoft.com/office/drawing/2014/main" val="1396803141"/>
                  </a:ext>
                </a:extLst>
              </a:tr>
              <a:tr h="370840">
                <a:tc>
                  <a:txBody>
                    <a:bodyPr/>
                    <a:lstStyle/>
                    <a:p>
                      <a:pPr algn="l"/>
                      <a:r>
                        <a:rPr lang="en-US" sz="2000" dirty="0"/>
                        <a:t>External window cleaning</a:t>
                      </a:r>
                      <a:endParaRPr lang="en-GB" sz="2000" dirty="0"/>
                    </a:p>
                  </a:txBody>
                  <a:tcPr marL="100611" marR="100611" marT="50305" marB="50305"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extLst>
                  <a:ext uri="{0D108BD9-81ED-4DB2-BD59-A6C34878D82A}">
                    <a16:rowId xmlns:a16="http://schemas.microsoft.com/office/drawing/2014/main" val="1641111338"/>
                  </a:ext>
                </a:extLst>
              </a:tr>
              <a:tr h="370840">
                <a:tc>
                  <a:txBody>
                    <a:bodyPr/>
                    <a:lstStyle/>
                    <a:p>
                      <a:pPr algn="l"/>
                      <a:r>
                        <a:rPr lang="en-US" sz="2000" dirty="0"/>
                        <a:t>24-hour emergency support</a:t>
                      </a:r>
                      <a:endParaRPr lang="en-GB" sz="2000" dirty="0"/>
                    </a:p>
                  </a:txBody>
                  <a:tcPr marL="100611" marR="100611" marT="50305" marB="50305" anchor="ctr">
                    <a:solidFill>
                      <a:schemeClr val="bg1"/>
                    </a:solidFill>
                  </a:tcPr>
                </a:tc>
                <a:tc>
                  <a:txBody>
                    <a:bodyPr/>
                    <a:lstStyle/>
                    <a:p>
                      <a:pPr algn="ctr"/>
                      <a:endParaRPr lang="en-GB" sz="2000" dirty="0"/>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bg1"/>
                    </a:solidFill>
                  </a:tcPr>
                </a:tc>
                <a:extLst>
                  <a:ext uri="{0D108BD9-81ED-4DB2-BD59-A6C34878D82A}">
                    <a16:rowId xmlns:a16="http://schemas.microsoft.com/office/drawing/2014/main" val="4186704560"/>
                  </a:ext>
                </a:extLst>
              </a:tr>
              <a:tr h="370840">
                <a:tc>
                  <a:txBody>
                    <a:bodyPr/>
                    <a:lstStyle/>
                    <a:p>
                      <a:pPr algn="l"/>
                      <a:r>
                        <a:rPr lang="en-US" sz="2000" dirty="0"/>
                        <a:t>Welfare benefits advice &amp; support</a:t>
                      </a:r>
                      <a:endParaRPr lang="en-GB" sz="2000" dirty="0"/>
                    </a:p>
                  </a:txBody>
                  <a:tcPr marL="100611" marR="100611" marT="50305" marB="50305" anchor="ctr">
                    <a:solidFill>
                      <a:schemeClr val="tx2">
                        <a:lumMod val="20000"/>
                        <a:lumOff val="80000"/>
                      </a:schemeClr>
                    </a:solidFill>
                  </a:tcPr>
                </a:tc>
                <a:tc>
                  <a:txBody>
                    <a:bodyPr/>
                    <a:lstStyle/>
                    <a:p>
                      <a:pPr algn="ctr"/>
                      <a:endParaRPr lang="en-GB" sz="2000" dirty="0"/>
                    </a:p>
                  </a:txBody>
                  <a:tcPr anchor="ct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Webdings" panose="05030102010509060703" pitchFamily="18" charset="2"/>
                          <a:ea typeface="+mn-ea"/>
                          <a:cs typeface="+mn-cs"/>
                        </a:rPr>
                        <a:t>a</a:t>
                      </a:r>
                    </a:p>
                  </a:txBody>
                  <a:tcPr anchor="ctr">
                    <a:solidFill>
                      <a:schemeClr val="tx2">
                        <a:lumMod val="20000"/>
                        <a:lumOff val="80000"/>
                      </a:schemeClr>
                    </a:solidFill>
                  </a:tcPr>
                </a:tc>
                <a:extLst>
                  <a:ext uri="{0D108BD9-81ED-4DB2-BD59-A6C34878D82A}">
                    <a16:rowId xmlns:a16="http://schemas.microsoft.com/office/drawing/2014/main" val="3447480569"/>
                  </a:ext>
                </a:extLst>
              </a:tr>
            </a:tbl>
          </a:graphicData>
        </a:graphic>
      </p:graphicFrame>
    </p:spTree>
    <p:extLst>
      <p:ext uri="{BB962C8B-B14F-4D97-AF65-F5344CB8AC3E}">
        <p14:creationId xmlns:p14="http://schemas.microsoft.com/office/powerpoint/2010/main" val="3015531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97E52D-2BBD-71C4-C65F-D9BE647D21F0}"/>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16</a:t>
            </a:fld>
            <a:endParaRPr lang="en-GB" sz="1000" dirty="0">
              <a:solidFill>
                <a:schemeClr val="bg1"/>
              </a:solidFill>
            </a:endParaRPr>
          </a:p>
        </p:txBody>
      </p:sp>
      <p:grpSp>
        <p:nvGrpSpPr>
          <p:cNvPr id="6" name="Group 5">
            <a:extLst>
              <a:ext uri="{FF2B5EF4-FFF2-40B4-BE49-F238E27FC236}">
                <a16:creationId xmlns:a16="http://schemas.microsoft.com/office/drawing/2014/main" id="{61388549-D909-3094-1416-E38670C8716E}"/>
              </a:ext>
            </a:extLst>
          </p:cNvPr>
          <p:cNvGrpSpPr/>
          <p:nvPr/>
        </p:nvGrpSpPr>
        <p:grpSpPr>
          <a:xfrm>
            <a:off x="11388782" y="6238332"/>
            <a:ext cx="162305" cy="346971"/>
            <a:chOff x="11388782" y="6225080"/>
            <a:chExt cx="162305" cy="346971"/>
          </a:xfrm>
        </p:grpSpPr>
        <p:cxnSp>
          <p:nvCxnSpPr>
            <p:cNvPr id="7" name="Straight Connector 6">
              <a:extLst>
                <a:ext uri="{FF2B5EF4-FFF2-40B4-BE49-F238E27FC236}">
                  <a16:creationId xmlns:a16="http://schemas.microsoft.com/office/drawing/2014/main" id="{B7EF9F59-1102-4C41-6FF9-8C4D3B40156E}"/>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D99A253-4CC4-6FD8-7450-0FA8B4BD7C09}"/>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61ED7580-8144-F0EE-6F46-50B4B8D9FB44}"/>
              </a:ext>
            </a:extLst>
          </p:cNvPr>
          <p:cNvSpPr txBox="1"/>
          <p:nvPr/>
        </p:nvSpPr>
        <p:spPr>
          <a:xfrm>
            <a:off x="6820830" y="372210"/>
            <a:ext cx="5372139" cy="830997"/>
          </a:xfrm>
          <a:prstGeom prst="rect">
            <a:avLst/>
          </a:prstGeom>
          <a:noFill/>
        </p:spPr>
        <p:txBody>
          <a:bodyPr wrap="square" rtlCol="0">
            <a:spAutoFit/>
          </a:bodyPr>
          <a:lstStyle/>
          <a:p>
            <a:r>
              <a:rPr lang="en-US" sz="4800" b="1" dirty="0">
                <a:solidFill>
                  <a:schemeClr val="bg1"/>
                </a:solidFill>
              </a:rPr>
              <a:t>Additional Charges</a:t>
            </a:r>
            <a:endParaRPr lang="en-GB" sz="4800" b="1" dirty="0">
              <a:solidFill>
                <a:schemeClr val="bg1"/>
              </a:solidFill>
            </a:endParaRPr>
          </a:p>
        </p:txBody>
      </p:sp>
      <p:sp>
        <p:nvSpPr>
          <p:cNvPr id="10" name="TextBox 9">
            <a:extLst>
              <a:ext uri="{FF2B5EF4-FFF2-40B4-BE49-F238E27FC236}">
                <a16:creationId xmlns:a16="http://schemas.microsoft.com/office/drawing/2014/main" id="{EF0E5FCF-F8CA-BE1F-F8B5-CEFC32D18FFB}"/>
              </a:ext>
            </a:extLst>
          </p:cNvPr>
          <p:cNvSpPr txBox="1"/>
          <p:nvPr/>
        </p:nvSpPr>
        <p:spPr>
          <a:xfrm>
            <a:off x="6820831" y="1393567"/>
            <a:ext cx="5213795" cy="707886"/>
          </a:xfrm>
          <a:prstGeom prst="rect">
            <a:avLst/>
          </a:prstGeom>
          <a:noFill/>
        </p:spPr>
        <p:txBody>
          <a:bodyPr wrap="square" numCol="1" rtlCol="0">
            <a:spAutoFit/>
          </a:bodyPr>
          <a:lstStyle/>
          <a:p>
            <a:r>
              <a:rPr lang="en-US" sz="2000" b="1" dirty="0">
                <a:solidFill>
                  <a:schemeClr val="bg1"/>
                </a:solidFill>
              </a:rPr>
              <a:t>The below are not included in the monthly charges paid to </a:t>
            </a:r>
            <a:r>
              <a:rPr lang="en-US" sz="2000" b="1" dirty="0" err="1">
                <a:solidFill>
                  <a:schemeClr val="bg1"/>
                </a:solidFill>
              </a:rPr>
              <a:t>ExtraCare</a:t>
            </a:r>
            <a:r>
              <a:rPr lang="en-US" sz="2000" b="1" dirty="0">
                <a:solidFill>
                  <a:schemeClr val="bg1"/>
                </a:solidFill>
              </a:rPr>
              <a:t>:</a:t>
            </a:r>
            <a:endParaRPr lang="en-US" sz="2000" dirty="0">
              <a:solidFill>
                <a:schemeClr val="bg1"/>
              </a:solidFill>
            </a:endParaRPr>
          </a:p>
        </p:txBody>
      </p:sp>
      <p:sp>
        <p:nvSpPr>
          <p:cNvPr id="11" name="TextBox 10">
            <a:extLst>
              <a:ext uri="{FF2B5EF4-FFF2-40B4-BE49-F238E27FC236}">
                <a16:creationId xmlns:a16="http://schemas.microsoft.com/office/drawing/2014/main" id="{125720BC-98EA-64F5-A76F-2BE35A0D3A31}"/>
              </a:ext>
            </a:extLst>
          </p:cNvPr>
          <p:cNvSpPr txBox="1"/>
          <p:nvPr/>
        </p:nvSpPr>
        <p:spPr>
          <a:xfrm>
            <a:off x="6820830" y="2291813"/>
            <a:ext cx="5213796" cy="3782510"/>
          </a:xfrm>
          <a:prstGeom prst="rect">
            <a:avLst/>
          </a:prstGeom>
          <a:noFill/>
        </p:spPr>
        <p:txBody>
          <a:bodyPr wrap="square" numCol="2">
            <a:spAutoFit/>
          </a:bodyPr>
          <a:lstStyle/>
          <a:p>
            <a:pPr marL="285750" indent="-285750" algn="l">
              <a:spcAft>
                <a:spcPts val="600"/>
              </a:spcAft>
              <a:buFont typeface="Arial" panose="020B0604020202020204" pitchFamily="34" charset="0"/>
              <a:buChar char="•"/>
            </a:pPr>
            <a:r>
              <a:rPr lang="en-US" sz="2000" i="0" u="none" strike="noStrike" baseline="0" dirty="0">
                <a:solidFill>
                  <a:schemeClr val="bg1"/>
                </a:solidFill>
              </a:rPr>
              <a:t>Stamp duty</a:t>
            </a:r>
          </a:p>
          <a:p>
            <a:pPr marL="285750" indent="-285750" algn="l">
              <a:spcAft>
                <a:spcPts val="600"/>
              </a:spcAft>
              <a:buFont typeface="Arial" panose="020B0604020202020204" pitchFamily="34" charset="0"/>
              <a:buChar char="•"/>
            </a:pPr>
            <a:r>
              <a:rPr lang="en-US" sz="2000" dirty="0">
                <a:solidFill>
                  <a:schemeClr val="bg1"/>
                </a:solidFill>
              </a:rPr>
              <a:t>Council tax</a:t>
            </a:r>
          </a:p>
          <a:p>
            <a:pPr marL="285750" indent="-285750" algn="l">
              <a:spcAft>
                <a:spcPts val="600"/>
              </a:spcAft>
              <a:buFont typeface="Arial" panose="020B0604020202020204" pitchFamily="34" charset="0"/>
              <a:buChar char="•"/>
            </a:pPr>
            <a:r>
              <a:rPr lang="en-US" sz="2000" dirty="0">
                <a:solidFill>
                  <a:schemeClr val="bg1"/>
                </a:solidFill>
              </a:rPr>
              <a:t>Contents insurance</a:t>
            </a:r>
          </a:p>
          <a:p>
            <a:pPr marL="285750" indent="-285750" algn="l">
              <a:spcAft>
                <a:spcPts val="600"/>
              </a:spcAft>
              <a:buFont typeface="Arial" panose="020B0604020202020204" pitchFamily="34" charset="0"/>
              <a:buChar char="•"/>
            </a:pPr>
            <a:r>
              <a:rPr lang="en-US" sz="2000" dirty="0">
                <a:solidFill>
                  <a:schemeClr val="bg1"/>
                </a:solidFill>
              </a:rPr>
              <a:t>Telephone</a:t>
            </a:r>
          </a:p>
          <a:p>
            <a:pPr marL="285750" indent="-285750" algn="l">
              <a:spcAft>
                <a:spcPts val="600"/>
              </a:spcAft>
              <a:buFont typeface="Arial" panose="020B0604020202020204" pitchFamily="34" charset="0"/>
              <a:buChar char="•"/>
            </a:pPr>
            <a:r>
              <a:rPr lang="en-US" sz="2000" dirty="0">
                <a:solidFill>
                  <a:schemeClr val="bg1"/>
                </a:solidFill>
              </a:rPr>
              <a:t>Television subscriptions</a:t>
            </a:r>
          </a:p>
          <a:p>
            <a:pPr marL="285750" indent="-285750" algn="l">
              <a:spcAft>
                <a:spcPts val="600"/>
              </a:spcAft>
              <a:buFont typeface="Arial" panose="020B0604020202020204" pitchFamily="34" charset="0"/>
              <a:buChar char="•"/>
            </a:pPr>
            <a:r>
              <a:rPr lang="en-US" sz="2000" dirty="0">
                <a:solidFill>
                  <a:schemeClr val="bg1"/>
                </a:solidFill>
              </a:rPr>
              <a:t>TV licence</a:t>
            </a:r>
          </a:p>
          <a:p>
            <a:pPr marL="285750" indent="-285750" algn="l">
              <a:spcAft>
                <a:spcPts val="600"/>
              </a:spcAft>
              <a:buFont typeface="Arial" panose="020B0604020202020204" pitchFamily="34" charset="0"/>
              <a:buChar char="•"/>
            </a:pPr>
            <a:r>
              <a:rPr lang="en-US" sz="2000" dirty="0">
                <a:solidFill>
                  <a:schemeClr val="bg1"/>
                </a:solidFill>
              </a:rPr>
              <a:t>Maintenance of </a:t>
            </a:r>
            <a:br>
              <a:rPr lang="en-US" sz="2000" dirty="0">
                <a:solidFill>
                  <a:schemeClr val="bg1"/>
                </a:solidFill>
              </a:rPr>
            </a:br>
            <a:r>
              <a:rPr lang="en-US" sz="2000" dirty="0">
                <a:solidFill>
                  <a:schemeClr val="bg1"/>
                </a:solidFill>
              </a:rPr>
              <a:t>white goods</a:t>
            </a:r>
          </a:p>
          <a:p>
            <a:pPr marL="285750" indent="-285750" algn="l">
              <a:spcAft>
                <a:spcPts val="600"/>
              </a:spcAft>
              <a:buFont typeface="Arial" panose="020B0604020202020204" pitchFamily="34" charset="0"/>
              <a:buChar char="•"/>
            </a:pPr>
            <a:endParaRPr lang="en-US" sz="2000" dirty="0">
              <a:solidFill>
                <a:schemeClr val="bg1"/>
              </a:solidFill>
            </a:endParaRPr>
          </a:p>
          <a:p>
            <a:pPr marL="285750" indent="-285750" algn="l">
              <a:spcAft>
                <a:spcPts val="600"/>
              </a:spcAft>
              <a:buFont typeface="Arial" panose="020B0604020202020204" pitchFamily="34" charset="0"/>
              <a:buChar char="•"/>
            </a:pPr>
            <a:r>
              <a:rPr lang="en-GB" sz="2000" dirty="0">
                <a:solidFill>
                  <a:schemeClr val="bg1"/>
                </a:solidFill>
              </a:rPr>
              <a:t>Care (subject to separate agreement)</a:t>
            </a:r>
          </a:p>
          <a:p>
            <a:pPr marL="285750" indent="-285750" algn="l">
              <a:spcAft>
                <a:spcPts val="600"/>
              </a:spcAft>
              <a:buFont typeface="Arial" panose="020B0604020202020204" pitchFamily="34" charset="0"/>
              <a:buChar char="•"/>
            </a:pPr>
            <a:r>
              <a:rPr lang="en-GB" sz="2000" dirty="0">
                <a:solidFill>
                  <a:schemeClr val="bg1"/>
                </a:solidFill>
              </a:rPr>
              <a:t>Rent (proportionate to your level of ownership)</a:t>
            </a:r>
          </a:p>
          <a:p>
            <a:pPr marL="285750" indent="-285750" algn="l">
              <a:spcAft>
                <a:spcPts val="600"/>
              </a:spcAft>
              <a:buFont typeface="Arial" panose="020B0604020202020204" pitchFamily="34" charset="0"/>
              <a:buChar char="•"/>
            </a:pPr>
            <a:r>
              <a:rPr lang="en-GB" sz="2000" dirty="0">
                <a:solidFill>
                  <a:schemeClr val="bg1"/>
                </a:solidFill>
              </a:rPr>
              <a:t>Dementia and mental wellbeing service</a:t>
            </a:r>
          </a:p>
          <a:p>
            <a:pPr marL="285750" indent="-285750" algn="l">
              <a:spcAft>
                <a:spcPts val="600"/>
              </a:spcAft>
              <a:buFont typeface="Arial" panose="020B0604020202020204" pitchFamily="34" charset="0"/>
              <a:buChar char="•"/>
            </a:pPr>
            <a:endParaRPr lang="en-GB" sz="2000" dirty="0">
              <a:solidFill>
                <a:schemeClr val="bg1"/>
              </a:solidFill>
            </a:endParaRPr>
          </a:p>
        </p:txBody>
      </p:sp>
      <p:pic>
        <p:nvPicPr>
          <p:cNvPr id="2" name="Picture 1">
            <a:extLst>
              <a:ext uri="{FF2B5EF4-FFF2-40B4-BE49-F238E27FC236}">
                <a16:creationId xmlns:a16="http://schemas.microsoft.com/office/drawing/2014/main" id="{F9B234F2-E7BD-9481-8E6B-DA77F048201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397411" y="9100"/>
            <a:ext cx="3216330" cy="5885510"/>
          </a:xfrm>
          <a:prstGeom prst="rect">
            <a:avLst/>
          </a:prstGeom>
        </p:spPr>
      </p:pic>
      <p:pic>
        <p:nvPicPr>
          <p:cNvPr id="13" name="Picture 12">
            <a:extLst>
              <a:ext uri="{FF2B5EF4-FFF2-40B4-BE49-F238E27FC236}">
                <a16:creationId xmlns:a16="http://schemas.microsoft.com/office/drawing/2014/main" id="{DD88294A-2610-706F-690F-2FC38B3D6D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3216330" cy="5885510"/>
          </a:xfrm>
          <a:prstGeom prst="rect">
            <a:avLst/>
          </a:prstGeom>
        </p:spPr>
      </p:pic>
      <p:sp>
        <p:nvSpPr>
          <p:cNvPr id="12" name="TextBox 11">
            <a:extLst>
              <a:ext uri="{FF2B5EF4-FFF2-40B4-BE49-F238E27FC236}">
                <a16:creationId xmlns:a16="http://schemas.microsoft.com/office/drawing/2014/main" id="{6DE4D68A-5829-441C-99A3-5A9DDFD7B188}"/>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1794918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 name="Picture 17" descr="A white line drawing of a pig&#10;&#10;AI-generated content may be incorrect.">
            <a:extLst>
              <a:ext uri="{FF2B5EF4-FFF2-40B4-BE49-F238E27FC236}">
                <a16:creationId xmlns:a16="http://schemas.microsoft.com/office/drawing/2014/main" id="{58128DBD-635B-A0A7-DE84-A6F6321C495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7971" y="0"/>
            <a:ext cx="12472610" cy="7015843"/>
          </a:xfrm>
          <a:prstGeom prst="rect">
            <a:avLst/>
          </a:prstGeom>
        </p:spPr>
      </p:pic>
      <p:sp>
        <p:nvSpPr>
          <p:cNvPr id="4" name="TextBox 3">
            <a:extLst>
              <a:ext uri="{FF2B5EF4-FFF2-40B4-BE49-F238E27FC236}">
                <a16:creationId xmlns:a16="http://schemas.microsoft.com/office/drawing/2014/main" id="{A5B6238F-E140-406F-A7F4-70CC6213CE34}"/>
              </a:ext>
            </a:extLst>
          </p:cNvPr>
          <p:cNvSpPr txBox="1"/>
          <p:nvPr/>
        </p:nvSpPr>
        <p:spPr>
          <a:xfrm>
            <a:off x="468824" y="271373"/>
            <a:ext cx="4858956" cy="830997"/>
          </a:xfrm>
          <a:prstGeom prst="rect">
            <a:avLst/>
          </a:prstGeom>
          <a:noFill/>
        </p:spPr>
        <p:txBody>
          <a:bodyPr wrap="square" rtlCol="0">
            <a:spAutoFit/>
          </a:bodyPr>
          <a:lstStyle/>
          <a:p>
            <a:r>
              <a:rPr lang="en-US" sz="4800" b="1" dirty="0">
                <a:solidFill>
                  <a:schemeClr val="bg1"/>
                </a:solidFill>
              </a:rPr>
              <a:t>Affordable Living</a:t>
            </a:r>
            <a:endParaRPr lang="en-GB" sz="4800" b="1" dirty="0">
              <a:solidFill>
                <a:schemeClr val="bg1"/>
              </a:solidFill>
            </a:endParaRPr>
          </a:p>
        </p:txBody>
      </p:sp>
      <p:sp>
        <p:nvSpPr>
          <p:cNvPr id="5" name="TextBox 4">
            <a:extLst>
              <a:ext uri="{FF2B5EF4-FFF2-40B4-BE49-F238E27FC236}">
                <a16:creationId xmlns:a16="http://schemas.microsoft.com/office/drawing/2014/main" id="{7E424E3D-85B3-55E4-8701-3039E8D3365E}"/>
              </a:ext>
            </a:extLst>
          </p:cNvPr>
          <p:cNvSpPr txBox="1"/>
          <p:nvPr/>
        </p:nvSpPr>
        <p:spPr>
          <a:xfrm>
            <a:off x="7490188" y="6267449"/>
            <a:ext cx="4237893" cy="276999"/>
          </a:xfrm>
          <a:prstGeom prst="rect">
            <a:avLst/>
          </a:prstGeom>
          <a:noFill/>
        </p:spPr>
        <p:txBody>
          <a:bodyPr wrap="square" rtlCol="0">
            <a:spAutoFit/>
          </a:bodyPr>
          <a:lstStyle/>
          <a:p>
            <a:pPr algn="r"/>
            <a:fld id="{4E1CA3A6-B258-4541-99BF-580D5482D619}" type="slidenum">
              <a:rPr lang="en-GB" sz="1200" smtClean="0">
                <a:solidFill>
                  <a:schemeClr val="bg1"/>
                </a:solidFill>
              </a:rPr>
              <a:t>17</a:t>
            </a:fld>
            <a:endParaRPr lang="en-GB" sz="1200" dirty="0">
              <a:solidFill>
                <a:schemeClr val="bg1"/>
              </a:solidFill>
            </a:endParaRPr>
          </a:p>
        </p:txBody>
      </p:sp>
      <p:grpSp>
        <p:nvGrpSpPr>
          <p:cNvPr id="7" name="Group 6">
            <a:extLst>
              <a:ext uri="{FF2B5EF4-FFF2-40B4-BE49-F238E27FC236}">
                <a16:creationId xmlns:a16="http://schemas.microsoft.com/office/drawing/2014/main" id="{2FA19532-5C25-9999-587D-6996454180AA}"/>
              </a:ext>
            </a:extLst>
          </p:cNvPr>
          <p:cNvGrpSpPr/>
          <p:nvPr/>
        </p:nvGrpSpPr>
        <p:grpSpPr>
          <a:xfrm>
            <a:off x="11388782" y="6238332"/>
            <a:ext cx="162305" cy="346971"/>
            <a:chOff x="11388782" y="6225080"/>
            <a:chExt cx="162305" cy="346971"/>
          </a:xfrm>
        </p:grpSpPr>
        <p:cxnSp>
          <p:nvCxnSpPr>
            <p:cNvPr id="8" name="Straight Connector 7">
              <a:extLst>
                <a:ext uri="{FF2B5EF4-FFF2-40B4-BE49-F238E27FC236}">
                  <a16:creationId xmlns:a16="http://schemas.microsoft.com/office/drawing/2014/main" id="{536D7C24-F9AF-F4FA-AF6D-BC54A32C869E}"/>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25AEF48-C9B6-4D5F-0332-0DF6A346E83B}"/>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38BCCDAB-F59A-0679-B05B-2DAA08F5AC2C}"/>
              </a:ext>
            </a:extLst>
          </p:cNvPr>
          <p:cNvSpPr txBox="1"/>
          <p:nvPr/>
        </p:nvSpPr>
        <p:spPr>
          <a:xfrm>
            <a:off x="468824" y="1249977"/>
            <a:ext cx="5008698" cy="4401205"/>
          </a:xfrm>
          <a:prstGeom prst="rect">
            <a:avLst/>
          </a:prstGeom>
          <a:noFill/>
        </p:spPr>
        <p:txBody>
          <a:bodyPr wrap="square" rtlCol="0">
            <a:spAutoFit/>
          </a:bodyPr>
          <a:lstStyle/>
          <a:p>
            <a:pPr algn="l"/>
            <a:r>
              <a:rPr lang="en-US" sz="2000" b="1" i="0" u="none" strike="noStrike" baseline="0" dirty="0">
                <a:solidFill>
                  <a:schemeClr val="bg1"/>
                </a:solidFill>
              </a:rPr>
              <a:t>Our communities are accessible to those with a range of financial means. </a:t>
            </a:r>
          </a:p>
          <a:p>
            <a:pPr algn="l"/>
            <a:endParaRPr lang="en-US" sz="2000" b="1" dirty="0">
              <a:solidFill>
                <a:schemeClr val="bg1"/>
              </a:solidFill>
            </a:endParaRPr>
          </a:p>
          <a:p>
            <a:pPr algn="l"/>
            <a:r>
              <a:rPr lang="en-US" sz="2000" b="1" i="0" u="none" strike="noStrike" baseline="0" dirty="0">
                <a:solidFill>
                  <a:schemeClr val="bg1"/>
                </a:solidFill>
              </a:rPr>
              <a:t>If you think that affordability may be an issue, we can assess your circumstances and advise the options available to you.</a:t>
            </a:r>
          </a:p>
          <a:p>
            <a:pPr algn="l"/>
            <a:endParaRPr lang="en-US" sz="2000" b="1" dirty="0">
              <a:solidFill>
                <a:schemeClr val="bg1"/>
              </a:solidFill>
            </a:endParaRPr>
          </a:p>
          <a:p>
            <a:pPr algn="l"/>
            <a:r>
              <a:rPr lang="en-US" sz="2000" i="0" u="none" strike="noStrike" baseline="0" dirty="0">
                <a:solidFill>
                  <a:schemeClr val="bg1"/>
                </a:solidFill>
              </a:rPr>
              <a:t>Our advisors can provide a free, confidential assessment to help you assess whether the village is affordable for you.</a:t>
            </a:r>
          </a:p>
          <a:p>
            <a:pPr algn="l"/>
            <a:endParaRPr lang="en-US" sz="2000" dirty="0">
              <a:solidFill>
                <a:schemeClr val="bg1"/>
              </a:solidFill>
            </a:endParaRPr>
          </a:p>
          <a:p>
            <a:pPr algn="l"/>
            <a:r>
              <a:rPr lang="en-US" sz="2000" i="0" u="none" strike="noStrike" baseline="0" dirty="0">
                <a:solidFill>
                  <a:schemeClr val="bg1"/>
                </a:solidFill>
              </a:rPr>
              <a:t>This consultation will give you a personalized breakdown of charges and information relating to possible future scenarios.</a:t>
            </a:r>
          </a:p>
        </p:txBody>
      </p:sp>
      <p:pic>
        <p:nvPicPr>
          <p:cNvPr id="3" name="Picture 2">
            <a:extLst>
              <a:ext uri="{FF2B5EF4-FFF2-40B4-BE49-F238E27FC236}">
                <a16:creationId xmlns:a16="http://schemas.microsoft.com/office/drawing/2014/main" id="{193F0190-5A0C-5F63-9FFC-30D01483320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858687" y="0"/>
            <a:ext cx="6337019" cy="2632695"/>
          </a:xfrm>
          <a:prstGeom prst="rect">
            <a:avLst/>
          </a:prstGeom>
        </p:spPr>
      </p:pic>
      <p:sp>
        <p:nvSpPr>
          <p:cNvPr id="12" name="TextBox 11">
            <a:extLst>
              <a:ext uri="{FF2B5EF4-FFF2-40B4-BE49-F238E27FC236}">
                <a16:creationId xmlns:a16="http://schemas.microsoft.com/office/drawing/2014/main" id="{2633F15C-EB0A-48DD-A8C3-C25A084DB0B6}"/>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2898992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B5DD81-DC66-895B-3913-AE4BE4301361}"/>
              </a:ext>
            </a:extLst>
          </p:cNvPr>
          <p:cNvSpPr txBox="1"/>
          <p:nvPr/>
        </p:nvSpPr>
        <p:spPr>
          <a:xfrm>
            <a:off x="468824" y="423773"/>
            <a:ext cx="4802972" cy="830997"/>
          </a:xfrm>
          <a:prstGeom prst="rect">
            <a:avLst/>
          </a:prstGeom>
          <a:noFill/>
        </p:spPr>
        <p:txBody>
          <a:bodyPr wrap="square" rtlCol="0">
            <a:spAutoFit/>
          </a:bodyPr>
          <a:lstStyle/>
          <a:p>
            <a:r>
              <a:rPr lang="en-US" sz="4800" b="1" dirty="0">
                <a:solidFill>
                  <a:schemeClr val="bg1"/>
                </a:solidFill>
              </a:rPr>
              <a:t>When You Leave</a:t>
            </a:r>
            <a:endParaRPr lang="en-GB" sz="4800" b="1" dirty="0">
              <a:solidFill>
                <a:schemeClr val="bg1"/>
              </a:solidFill>
            </a:endParaRPr>
          </a:p>
        </p:txBody>
      </p:sp>
      <p:sp>
        <p:nvSpPr>
          <p:cNvPr id="11" name="TextBox 10">
            <a:extLst>
              <a:ext uri="{FF2B5EF4-FFF2-40B4-BE49-F238E27FC236}">
                <a16:creationId xmlns:a16="http://schemas.microsoft.com/office/drawing/2014/main" id="{1F5B1C08-DA71-1083-F1B5-7C6C0ACD0310}"/>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18</a:t>
            </a:fld>
            <a:endParaRPr lang="en-GB" sz="1000" dirty="0">
              <a:solidFill>
                <a:schemeClr val="bg1"/>
              </a:solidFill>
            </a:endParaRPr>
          </a:p>
        </p:txBody>
      </p:sp>
      <p:grpSp>
        <p:nvGrpSpPr>
          <p:cNvPr id="12" name="Group 11">
            <a:extLst>
              <a:ext uri="{FF2B5EF4-FFF2-40B4-BE49-F238E27FC236}">
                <a16:creationId xmlns:a16="http://schemas.microsoft.com/office/drawing/2014/main" id="{AF458020-972A-CFDE-6D04-9FC3EE10648C}"/>
              </a:ext>
            </a:extLst>
          </p:cNvPr>
          <p:cNvGrpSpPr/>
          <p:nvPr/>
        </p:nvGrpSpPr>
        <p:grpSpPr>
          <a:xfrm>
            <a:off x="11388782" y="6238332"/>
            <a:ext cx="162305" cy="346971"/>
            <a:chOff x="11388782" y="6225080"/>
            <a:chExt cx="162305" cy="346971"/>
          </a:xfrm>
        </p:grpSpPr>
        <p:cxnSp>
          <p:nvCxnSpPr>
            <p:cNvPr id="16" name="Straight Connector 15">
              <a:extLst>
                <a:ext uri="{FF2B5EF4-FFF2-40B4-BE49-F238E27FC236}">
                  <a16:creationId xmlns:a16="http://schemas.microsoft.com/office/drawing/2014/main" id="{ED28F854-9F34-3672-2286-C6941C0029D7}"/>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3BD937-3C63-BD0C-B868-61FA80846833}"/>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7FFF13A5-DD91-330D-D1FC-7BE2A446CB9E}"/>
              </a:ext>
            </a:extLst>
          </p:cNvPr>
          <p:cNvSpPr txBox="1"/>
          <p:nvPr/>
        </p:nvSpPr>
        <p:spPr>
          <a:xfrm>
            <a:off x="536567" y="1377502"/>
            <a:ext cx="11191514" cy="4708981"/>
          </a:xfrm>
          <a:prstGeom prst="rect">
            <a:avLst/>
          </a:prstGeom>
          <a:noFill/>
        </p:spPr>
        <p:txBody>
          <a:bodyPr wrap="square" rtlCol="0">
            <a:spAutoFit/>
          </a:bodyPr>
          <a:lstStyle/>
          <a:p>
            <a:pPr algn="l"/>
            <a:r>
              <a:rPr lang="en-US" sz="2000" i="0" u="none" strike="noStrike" baseline="0" dirty="0">
                <a:solidFill>
                  <a:schemeClr val="bg1"/>
                </a:solidFill>
              </a:rPr>
              <a:t>The ExtraCare Charitable Trust guarantee to repay your </a:t>
            </a:r>
            <a:r>
              <a:rPr lang="en-US" sz="2000" b="1" i="0" u="none" strike="noStrike" baseline="0" dirty="0">
                <a:solidFill>
                  <a:srgbClr val="006272"/>
                </a:solidFill>
              </a:rPr>
              <a:t>original purchase price </a:t>
            </a:r>
            <a:r>
              <a:rPr lang="en-US" sz="2000" i="0" u="none" strike="noStrike" baseline="0" dirty="0">
                <a:solidFill>
                  <a:schemeClr val="bg1"/>
                </a:solidFill>
              </a:rPr>
              <a:t>minus a </a:t>
            </a:r>
            <a:r>
              <a:rPr lang="en-US" sz="2000" b="1" i="0" u="none" strike="noStrike" baseline="0" dirty="0">
                <a:solidFill>
                  <a:srgbClr val="006272"/>
                </a:solidFill>
              </a:rPr>
              <a:t>location investment contribution</a:t>
            </a:r>
            <a:r>
              <a:rPr lang="en-US" sz="2000" b="1" i="0" u="none" strike="noStrike" baseline="0" dirty="0">
                <a:solidFill>
                  <a:schemeClr val="bg1"/>
                </a:solidFill>
              </a:rPr>
              <a:t> </a:t>
            </a:r>
            <a:r>
              <a:rPr lang="en-US" sz="2000" i="0" u="none" strike="noStrike" baseline="0" dirty="0">
                <a:solidFill>
                  <a:schemeClr val="bg1"/>
                </a:solidFill>
              </a:rPr>
              <a:t>(sometimes referred to as a sinking fund), a</a:t>
            </a:r>
            <a:r>
              <a:rPr lang="en-US" sz="2000" i="0" u="none" strike="noStrike" baseline="0" dirty="0"/>
              <a:t> </a:t>
            </a:r>
            <a:r>
              <a:rPr lang="en-US" sz="2000" b="1" i="0" u="none" strike="noStrike" baseline="0" dirty="0">
                <a:solidFill>
                  <a:srgbClr val="006272"/>
                </a:solidFill>
              </a:rPr>
              <a:t>£750 admin fee</a:t>
            </a:r>
            <a:r>
              <a:rPr lang="en-US" sz="2000" b="1" dirty="0">
                <a:solidFill>
                  <a:srgbClr val="006272"/>
                </a:solidFill>
              </a:rPr>
              <a:t> </a:t>
            </a:r>
            <a:r>
              <a:rPr lang="en-US" sz="2000" i="0" u="none" strike="noStrike" baseline="0" dirty="0">
                <a:solidFill>
                  <a:schemeClr val="bg1"/>
                </a:solidFill>
              </a:rPr>
              <a:t>and any </a:t>
            </a:r>
            <a:r>
              <a:rPr lang="en-US" sz="2000" b="1" i="0" u="none" strike="noStrike" baseline="0" dirty="0">
                <a:solidFill>
                  <a:srgbClr val="006272"/>
                </a:solidFill>
              </a:rPr>
              <a:t>outstanding charges (arrears) </a:t>
            </a:r>
            <a:r>
              <a:rPr lang="en-US" sz="2000" i="0" u="none" strike="noStrike" baseline="0" dirty="0">
                <a:solidFill>
                  <a:schemeClr val="bg1"/>
                </a:solidFill>
              </a:rPr>
              <a:t>up until the point you </a:t>
            </a:r>
            <a:r>
              <a:rPr lang="en-GB" sz="2000" i="0" u="none" strike="noStrike" baseline="0" dirty="0">
                <a:solidFill>
                  <a:schemeClr val="bg1"/>
                </a:solidFill>
              </a:rPr>
              <a:t>surrender your lease.</a:t>
            </a:r>
          </a:p>
          <a:p>
            <a:pPr algn="l"/>
            <a:endParaRPr lang="en-US" sz="2000" b="1" dirty="0">
              <a:solidFill>
                <a:schemeClr val="bg1"/>
              </a:solidFill>
            </a:endParaRPr>
          </a:p>
          <a:p>
            <a:pPr algn="l"/>
            <a:r>
              <a:rPr lang="en-US" sz="2000" i="0" u="none" strike="noStrike" baseline="0" dirty="0">
                <a:solidFill>
                  <a:schemeClr val="bg1"/>
                </a:solidFill>
              </a:rPr>
              <a:t>The location investment contribution is calculated at</a:t>
            </a:r>
            <a:r>
              <a:rPr lang="en-US" sz="2000" b="1" i="0" u="none" strike="noStrike" baseline="0" dirty="0">
                <a:solidFill>
                  <a:schemeClr val="bg1"/>
                </a:solidFill>
              </a:rPr>
              <a:t> </a:t>
            </a:r>
            <a:r>
              <a:rPr lang="en-US" sz="2000" b="1" i="0" u="none" strike="noStrike" baseline="0" dirty="0">
                <a:solidFill>
                  <a:srgbClr val="006272"/>
                </a:solidFill>
              </a:rPr>
              <a:t>1% of your original</a:t>
            </a:r>
            <a:r>
              <a:rPr lang="en-US" sz="2000" b="1" dirty="0">
                <a:solidFill>
                  <a:srgbClr val="006272"/>
                </a:solidFill>
              </a:rPr>
              <a:t> purchase price per year (or part year), </a:t>
            </a:r>
            <a:r>
              <a:rPr lang="en-US" sz="2000" i="0" u="none" strike="noStrike" baseline="0" dirty="0">
                <a:solidFill>
                  <a:schemeClr val="bg1"/>
                </a:solidFill>
              </a:rPr>
              <a:t>up to a </a:t>
            </a:r>
            <a:r>
              <a:rPr lang="en-US" sz="2000" b="1" i="0" u="none" strike="noStrike" baseline="0" dirty="0">
                <a:solidFill>
                  <a:srgbClr val="006272"/>
                </a:solidFill>
              </a:rPr>
              <a:t>maximum deduction of 10%. </a:t>
            </a:r>
            <a:r>
              <a:rPr lang="en-US" sz="2000" i="0" u="none" strike="noStrike" baseline="0" dirty="0">
                <a:solidFill>
                  <a:schemeClr val="bg1"/>
                </a:solidFill>
              </a:rPr>
              <a:t>You will not benefit from any future increases in property prices or negatively affected if property prices fall.</a:t>
            </a:r>
          </a:p>
          <a:p>
            <a:pPr algn="l"/>
            <a:endParaRPr lang="en-US" sz="2000" b="1" dirty="0">
              <a:solidFill>
                <a:schemeClr val="bg1"/>
              </a:solidFill>
            </a:endParaRPr>
          </a:p>
          <a:p>
            <a:r>
              <a:rPr lang="en-US" sz="2000" b="0" i="0" u="none" strike="noStrike" baseline="0" dirty="0">
                <a:solidFill>
                  <a:schemeClr val="bg1"/>
                </a:solidFill>
              </a:rPr>
              <a:t>Please note that you (or your estate) will continue to be responsible for the </a:t>
            </a:r>
            <a:r>
              <a:rPr lang="en-US" sz="2000" dirty="0">
                <a:solidFill>
                  <a:schemeClr val="bg1"/>
                </a:solidFill>
              </a:rPr>
              <a:t>month</a:t>
            </a:r>
            <a:r>
              <a:rPr lang="en-US" sz="2000" b="0" i="0" u="none" strike="noStrike" baseline="0" dirty="0">
                <a:solidFill>
                  <a:schemeClr val="bg1"/>
                </a:solidFill>
              </a:rPr>
              <a:t>ly charges up until the point that you surrender your lease back to ExtraCare.</a:t>
            </a:r>
          </a:p>
          <a:p>
            <a:endParaRPr lang="en-US" sz="2000" dirty="0">
              <a:solidFill>
                <a:schemeClr val="bg1"/>
              </a:solidFill>
            </a:endParaRPr>
          </a:p>
          <a:p>
            <a:r>
              <a:rPr lang="en-US" sz="2000" b="0" i="0" u="none" strike="noStrike" baseline="0" dirty="0">
                <a:solidFill>
                  <a:schemeClr val="bg1"/>
                </a:solidFill>
              </a:rPr>
              <a:t>Applies to all tenures (outright and shared ownership). It is mandatory that the property is sold back to ExtraCare. Please see the sales information pack for examples of charges when leaving an ExtraCare location.</a:t>
            </a:r>
          </a:p>
          <a:p>
            <a:pPr algn="l"/>
            <a:endParaRPr lang="en-US" sz="2000" b="1" i="0" u="none" strike="noStrike" baseline="0" dirty="0">
              <a:solidFill>
                <a:schemeClr val="bg1"/>
              </a:solidFill>
            </a:endParaRPr>
          </a:p>
        </p:txBody>
      </p:sp>
      <p:sp>
        <p:nvSpPr>
          <p:cNvPr id="10" name="TextBox 9">
            <a:extLst>
              <a:ext uri="{FF2B5EF4-FFF2-40B4-BE49-F238E27FC236}">
                <a16:creationId xmlns:a16="http://schemas.microsoft.com/office/drawing/2014/main" id="{99404309-ADD2-425C-A504-44200A72F7BA}"/>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4256505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5B1C08-DA71-1083-F1B5-7C6C0ACD0310}"/>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19</a:t>
            </a:fld>
            <a:endParaRPr lang="en-GB" sz="1000" dirty="0">
              <a:solidFill>
                <a:schemeClr val="bg1"/>
              </a:solidFill>
            </a:endParaRPr>
          </a:p>
        </p:txBody>
      </p:sp>
      <p:grpSp>
        <p:nvGrpSpPr>
          <p:cNvPr id="12" name="Group 11">
            <a:extLst>
              <a:ext uri="{FF2B5EF4-FFF2-40B4-BE49-F238E27FC236}">
                <a16:creationId xmlns:a16="http://schemas.microsoft.com/office/drawing/2014/main" id="{AF458020-972A-CFDE-6D04-9FC3EE10648C}"/>
              </a:ext>
            </a:extLst>
          </p:cNvPr>
          <p:cNvGrpSpPr/>
          <p:nvPr/>
        </p:nvGrpSpPr>
        <p:grpSpPr>
          <a:xfrm>
            <a:off x="11388782" y="6238332"/>
            <a:ext cx="162305" cy="346971"/>
            <a:chOff x="11388782" y="6225080"/>
            <a:chExt cx="162305" cy="346971"/>
          </a:xfrm>
        </p:grpSpPr>
        <p:cxnSp>
          <p:nvCxnSpPr>
            <p:cNvPr id="16" name="Straight Connector 15">
              <a:extLst>
                <a:ext uri="{FF2B5EF4-FFF2-40B4-BE49-F238E27FC236}">
                  <a16:creationId xmlns:a16="http://schemas.microsoft.com/office/drawing/2014/main" id="{ED28F854-9F34-3672-2286-C6941C0029D7}"/>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3BD937-3C63-BD0C-B868-61FA80846833}"/>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7FFF13A5-DD91-330D-D1FC-7BE2A446CB9E}"/>
              </a:ext>
            </a:extLst>
          </p:cNvPr>
          <p:cNvSpPr txBox="1"/>
          <p:nvPr/>
        </p:nvSpPr>
        <p:spPr>
          <a:xfrm>
            <a:off x="468824" y="1382286"/>
            <a:ext cx="11259257" cy="4401205"/>
          </a:xfrm>
          <a:prstGeom prst="rect">
            <a:avLst/>
          </a:prstGeom>
          <a:noFill/>
        </p:spPr>
        <p:txBody>
          <a:bodyPr wrap="square" rtlCol="0">
            <a:spAutoFit/>
          </a:bodyPr>
          <a:lstStyle/>
          <a:p>
            <a:pPr algn="l"/>
            <a:r>
              <a:rPr lang="en-US" sz="2000" i="0" u="none" strike="noStrike" baseline="0" dirty="0">
                <a:solidFill>
                  <a:schemeClr val="bg1"/>
                </a:solidFill>
              </a:rPr>
              <a:t>Please fully complete an </a:t>
            </a:r>
            <a:r>
              <a:rPr lang="en-US" sz="2000" b="1" i="0" u="none" strike="noStrike" baseline="0" dirty="0">
                <a:solidFill>
                  <a:srgbClr val="006272"/>
                </a:solidFill>
              </a:rPr>
              <a:t>Application for Housing </a:t>
            </a:r>
            <a:r>
              <a:rPr lang="en-US" sz="2000" i="0" u="none" strike="noStrike" baseline="0" dirty="0">
                <a:solidFill>
                  <a:schemeClr val="bg1"/>
                </a:solidFill>
              </a:rPr>
              <a:t>and return it to your local </a:t>
            </a:r>
            <a:r>
              <a:rPr lang="en-GB" sz="2000" i="0" u="none" strike="noStrike" baseline="0" dirty="0">
                <a:solidFill>
                  <a:schemeClr val="bg1"/>
                </a:solidFill>
              </a:rPr>
              <a:t>Sales Consultant.</a:t>
            </a:r>
          </a:p>
          <a:p>
            <a:pPr algn="l"/>
            <a:endParaRPr lang="en-GB" sz="2000" dirty="0">
              <a:solidFill>
                <a:schemeClr val="bg1"/>
              </a:solidFill>
            </a:endParaRPr>
          </a:p>
          <a:p>
            <a:pPr algn="l"/>
            <a:r>
              <a:rPr lang="en-US" sz="2000" i="0" u="none" strike="noStrike" baseline="0" dirty="0">
                <a:solidFill>
                  <a:schemeClr val="bg1"/>
                </a:solidFill>
              </a:rPr>
              <a:t>You must be </a:t>
            </a:r>
            <a:r>
              <a:rPr lang="en-US" sz="2000" b="1" i="0" u="none" strike="noStrike" baseline="0" dirty="0">
                <a:solidFill>
                  <a:srgbClr val="006272"/>
                </a:solidFill>
              </a:rPr>
              <a:t>at least 55 years old</a:t>
            </a:r>
            <a:r>
              <a:rPr lang="en-US" sz="2000" i="0" u="none" strike="noStrike" baseline="0" dirty="0">
                <a:solidFill>
                  <a:srgbClr val="006272"/>
                </a:solidFill>
              </a:rPr>
              <a:t>. </a:t>
            </a:r>
            <a:r>
              <a:rPr lang="en-US" sz="2000" i="0" u="none" strike="noStrike" baseline="0" dirty="0">
                <a:solidFill>
                  <a:schemeClr val="bg1"/>
                </a:solidFill>
              </a:rPr>
              <a:t>We accept applications from all, with priority</a:t>
            </a:r>
            <a:r>
              <a:rPr lang="en-US" sz="2000" dirty="0">
                <a:solidFill>
                  <a:schemeClr val="bg1"/>
                </a:solidFill>
              </a:rPr>
              <a:t> </a:t>
            </a:r>
            <a:r>
              <a:rPr lang="en-US" sz="2000" i="0" u="none" strike="noStrike" baseline="0" dirty="0">
                <a:solidFill>
                  <a:schemeClr val="bg1"/>
                </a:solidFill>
              </a:rPr>
              <a:t>given to those with a local connection to Solihull.</a:t>
            </a:r>
          </a:p>
          <a:p>
            <a:pPr algn="l"/>
            <a:endParaRPr lang="en-US" sz="2000" i="0" u="none" strike="noStrike" baseline="0" dirty="0">
              <a:solidFill>
                <a:schemeClr val="bg1"/>
              </a:solidFill>
            </a:endParaRPr>
          </a:p>
          <a:p>
            <a:pPr algn="l"/>
            <a:r>
              <a:rPr lang="en-US" sz="2000" i="0" u="none" strike="noStrike" baseline="0" dirty="0">
                <a:solidFill>
                  <a:schemeClr val="bg1"/>
                </a:solidFill>
              </a:rPr>
              <a:t>We will invite you to undertake a </a:t>
            </a:r>
            <a:r>
              <a:rPr lang="en-US" sz="2000" b="1" i="0" u="none" strike="noStrike" baseline="0" dirty="0">
                <a:solidFill>
                  <a:srgbClr val="006272"/>
                </a:solidFill>
              </a:rPr>
              <a:t>wellbeing assessment </a:t>
            </a:r>
            <a:r>
              <a:rPr lang="en-US" sz="2000" i="0" u="none" strike="noStrike" baseline="0" dirty="0">
                <a:solidFill>
                  <a:schemeClr val="bg1"/>
                </a:solidFill>
              </a:rPr>
              <a:t>as part of your application, so that we can assess your health and wellbeing needs, to ensure that these can be </a:t>
            </a:r>
            <a:r>
              <a:rPr lang="en-GB" sz="2000" i="0" u="none" strike="noStrike" baseline="0" dirty="0">
                <a:solidFill>
                  <a:schemeClr val="bg1"/>
                </a:solidFill>
              </a:rPr>
              <a:t>reasonably met.</a:t>
            </a:r>
          </a:p>
          <a:p>
            <a:pPr algn="l"/>
            <a:endParaRPr lang="en-GB" sz="2000" i="0" u="none" strike="noStrike" baseline="0" dirty="0">
              <a:solidFill>
                <a:schemeClr val="bg1"/>
              </a:solidFill>
            </a:endParaRPr>
          </a:p>
          <a:p>
            <a:r>
              <a:rPr lang="en-US" sz="2000" i="0" u="none" strike="noStrike" baseline="0" dirty="0">
                <a:solidFill>
                  <a:schemeClr val="bg1"/>
                </a:solidFill>
              </a:rPr>
              <a:t>A </a:t>
            </a:r>
            <a:r>
              <a:rPr lang="en-US" sz="2000" b="1" i="0" u="none" strike="noStrike" baseline="0" dirty="0">
                <a:solidFill>
                  <a:srgbClr val="006272"/>
                </a:solidFill>
              </a:rPr>
              <a:t>£1,000 reservation fee </a:t>
            </a:r>
            <a:r>
              <a:rPr lang="en-US" sz="2000" i="0" u="none" strike="noStrike" baseline="0" dirty="0">
                <a:solidFill>
                  <a:schemeClr val="bg1"/>
                </a:solidFill>
              </a:rPr>
              <a:t>is required upon reservation of a property (payable by credit/debit card or a bank transfer). This will be deducted from the balance payable on completion of the purchase. If you cancel your reservation after the cooling-off period of 14 days but before exchanging contracts, we will refund the fee, subject only to the deduction of an amount to cover our reasonable costs, up to a maximum of the full </a:t>
            </a:r>
            <a:r>
              <a:rPr lang="en-GB" sz="2000" i="0" u="none" strike="noStrike" baseline="0" dirty="0">
                <a:solidFill>
                  <a:schemeClr val="bg1"/>
                </a:solidFill>
              </a:rPr>
              <a:t>amount of the fee.</a:t>
            </a:r>
            <a:endParaRPr lang="en-US" sz="2000" i="0" u="none" strike="noStrike" baseline="0" dirty="0">
              <a:solidFill>
                <a:schemeClr val="bg1"/>
              </a:solidFill>
            </a:endParaRPr>
          </a:p>
          <a:p>
            <a:pPr algn="l">
              <a:spcAft>
                <a:spcPts val="1200"/>
              </a:spcAft>
            </a:pPr>
            <a:endParaRPr lang="en-GB" sz="2000" i="0" u="none" strike="noStrike" baseline="0" dirty="0">
              <a:solidFill>
                <a:schemeClr val="bg1"/>
              </a:solidFill>
            </a:endParaRPr>
          </a:p>
        </p:txBody>
      </p:sp>
      <p:sp>
        <p:nvSpPr>
          <p:cNvPr id="4" name="TextBox 3">
            <a:extLst>
              <a:ext uri="{FF2B5EF4-FFF2-40B4-BE49-F238E27FC236}">
                <a16:creationId xmlns:a16="http://schemas.microsoft.com/office/drawing/2014/main" id="{5AE9AE67-E5B4-BB98-4369-C1969890366D}"/>
              </a:ext>
            </a:extLst>
          </p:cNvPr>
          <p:cNvSpPr txBox="1"/>
          <p:nvPr/>
        </p:nvSpPr>
        <p:spPr>
          <a:xfrm>
            <a:off x="468824" y="423773"/>
            <a:ext cx="5627176" cy="830997"/>
          </a:xfrm>
          <a:prstGeom prst="rect">
            <a:avLst/>
          </a:prstGeom>
          <a:noFill/>
        </p:spPr>
        <p:txBody>
          <a:bodyPr wrap="square" rtlCol="0">
            <a:spAutoFit/>
          </a:bodyPr>
          <a:lstStyle/>
          <a:p>
            <a:r>
              <a:rPr lang="en-US" sz="4800" b="1" dirty="0">
                <a:solidFill>
                  <a:schemeClr val="bg1"/>
                </a:solidFill>
              </a:rPr>
              <a:t>Applying for a Home</a:t>
            </a:r>
            <a:endParaRPr lang="en-GB" sz="4800" b="1" dirty="0">
              <a:solidFill>
                <a:schemeClr val="bg1"/>
              </a:solidFill>
            </a:endParaRPr>
          </a:p>
        </p:txBody>
      </p:sp>
      <p:sp>
        <p:nvSpPr>
          <p:cNvPr id="10" name="TextBox 9">
            <a:extLst>
              <a:ext uri="{FF2B5EF4-FFF2-40B4-BE49-F238E27FC236}">
                <a16:creationId xmlns:a16="http://schemas.microsoft.com/office/drawing/2014/main" id="{78DB64B8-EF13-4750-9482-AF18A10CEC68}"/>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3471249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5B1C08-DA71-1083-F1B5-7C6C0ACD0310}"/>
              </a:ext>
            </a:extLst>
          </p:cNvPr>
          <p:cNvSpPr txBox="1"/>
          <p:nvPr/>
        </p:nvSpPr>
        <p:spPr>
          <a:xfrm>
            <a:off x="7490188" y="6267449"/>
            <a:ext cx="4237893" cy="246221"/>
          </a:xfrm>
          <a:prstGeom prst="rect">
            <a:avLst/>
          </a:prstGeom>
          <a:noFill/>
        </p:spPr>
        <p:txBody>
          <a:bodyPr wrap="square" rtlCol="0">
            <a:spAutoFit/>
          </a:bodyPr>
          <a:lstStyle/>
          <a:p>
            <a:pPr algn="r"/>
            <a:fld id="{4E1CA3A6-B258-4541-99BF-580D5482D619}" type="slidenum">
              <a:rPr lang="en-GB" sz="1000" smtClean="0">
                <a:solidFill>
                  <a:schemeClr val="bg1"/>
                </a:solidFill>
              </a:rPr>
              <a:t>20</a:t>
            </a:fld>
            <a:endParaRPr lang="en-GB" sz="1000" dirty="0">
              <a:solidFill>
                <a:schemeClr val="bg1"/>
              </a:solidFill>
            </a:endParaRPr>
          </a:p>
        </p:txBody>
      </p:sp>
      <p:grpSp>
        <p:nvGrpSpPr>
          <p:cNvPr id="12" name="Group 11">
            <a:extLst>
              <a:ext uri="{FF2B5EF4-FFF2-40B4-BE49-F238E27FC236}">
                <a16:creationId xmlns:a16="http://schemas.microsoft.com/office/drawing/2014/main" id="{AF458020-972A-CFDE-6D04-9FC3EE10648C}"/>
              </a:ext>
            </a:extLst>
          </p:cNvPr>
          <p:cNvGrpSpPr/>
          <p:nvPr/>
        </p:nvGrpSpPr>
        <p:grpSpPr>
          <a:xfrm>
            <a:off x="11388782" y="6238332"/>
            <a:ext cx="162305" cy="346971"/>
            <a:chOff x="11388782" y="6225080"/>
            <a:chExt cx="162305" cy="346971"/>
          </a:xfrm>
        </p:grpSpPr>
        <p:cxnSp>
          <p:nvCxnSpPr>
            <p:cNvPr id="16" name="Straight Connector 15">
              <a:extLst>
                <a:ext uri="{FF2B5EF4-FFF2-40B4-BE49-F238E27FC236}">
                  <a16:creationId xmlns:a16="http://schemas.microsoft.com/office/drawing/2014/main" id="{ED28F854-9F34-3672-2286-C6941C0029D7}"/>
                </a:ext>
              </a:extLst>
            </p:cNvPr>
            <p:cNvCxnSpPr>
              <a:cxnSpLocks/>
            </p:cNvCxnSpPr>
            <p:nvPr/>
          </p:nvCxnSpPr>
          <p:spPr>
            <a:xfrm>
              <a:off x="11388782" y="6396233"/>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3BD937-3C63-BD0C-B868-61FA80846833}"/>
                </a:ext>
              </a:extLst>
            </p:cNvPr>
            <p:cNvCxnSpPr>
              <a:cxnSpLocks/>
            </p:cNvCxnSpPr>
            <p:nvPr/>
          </p:nvCxnSpPr>
          <p:spPr>
            <a:xfrm flipV="1">
              <a:off x="11388782" y="6225080"/>
              <a:ext cx="162305" cy="1758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7FFF13A5-DD91-330D-D1FC-7BE2A446CB9E}"/>
              </a:ext>
            </a:extLst>
          </p:cNvPr>
          <p:cNvSpPr txBox="1"/>
          <p:nvPr/>
        </p:nvSpPr>
        <p:spPr>
          <a:xfrm>
            <a:off x="468825" y="1396806"/>
            <a:ext cx="11259256" cy="4708981"/>
          </a:xfrm>
          <a:prstGeom prst="rect">
            <a:avLst/>
          </a:prstGeom>
          <a:noFill/>
        </p:spPr>
        <p:txBody>
          <a:bodyPr wrap="square" rtlCol="0">
            <a:spAutoFit/>
          </a:bodyPr>
          <a:lstStyle/>
          <a:p>
            <a:pPr algn="l"/>
            <a:r>
              <a:rPr lang="en-US" sz="2000" b="0" i="0" u="none" strike="noStrike" baseline="0" dirty="0">
                <a:solidFill>
                  <a:schemeClr val="bg1"/>
                </a:solidFill>
              </a:rPr>
              <a:t>The ExtraCare Charitable Trust is not regulated by the Financial Conduct Authority and is not authorised to give financial advice. Therefore, we strongly recommend that before making any decision based on the information provided in writing, electronically or verbally, that you consult with a specialist adviser or take independent legal </a:t>
            </a:r>
            <a:r>
              <a:rPr lang="en-GB" sz="2000" b="0" i="0" u="none" strike="noStrike" baseline="0" dirty="0">
                <a:solidFill>
                  <a:schemeClr val="bg1"/>
                </a:solidFill>
              </a:rPr>
              <a:t>and financial advice.</a:t>
            </a:r>
          </a:p>
          <a:p>
            <a:pPr algn="l"/>
            <a:endParaRPr lang="en-GB" sz="2000" b="0" i="0" u="none" strike="noStrike" baseline="0" dirty="0">
              <a:solidFill>
                <a:schemeClr val="bg1"/>
              </a:solidFill>
            </a:endParaRPr>
          </a:p>
          <a:p>
            <a:pPr algn="l"/>
            <a:r>
              <a:rPr lang="en-US" sz="2000" b="0" i="0" u="none" strike="noStrike" baseline="0" dirty="0">
                <a:solidFill>
                  <a:schemeClr val="bg1"/>
                </a:solidFill>
              </a:rPr>
              <a:t>You can also seek independent advice from the Citizens Advice Bureau </a:t>
            </a:r>
            <a:r>
              <a:rPr lang="en-US" sz="2000" i="0" u="sng" strike="noStrike" baseline="0" dirty="0">
                <a:solidFill>
                  <a:schemeClr val="bg1"/>
                </a:solidFill>
                <a:hlinkClick r:id="rId3">
                  <a:extLst>
                    <a:ext uri="{A12FA001-AC4F-418D-AE19-62706E023703}">
                      <ahyp:hlinkClr xmlns:ahyp="http://schemas.microsoft.com/office/drawing/2018/hyperlinkcolor" val="tx"/>
                    </a:ext>
                  </a:extLst>
                </a:hlinkClick>
              </a:rPr>
              <a:t>www.citizensadvice.org.uk</a:t>
            </a:r>
            <a:r>
              <a:rPr lang="en-US" sz="2000" i="0" u="sng" strike="noStrike" baseline="0" dirty="0">
                <a:solidFill>
                  <a:schemeClr val="bg1"/>
                </a:solidFill>
              </a:rPr>
              <a:t>.</a:t>
            </a:r>
          </a:p>
          <a:p>
            <a:pPr algn="l"/>
            <a:endParaRPr lang="en-US" sz="2000" b="1" i="0" u="sng" strike="noStrike" baseline="0" dirty="0">
              <a:solidFill>
                <a:schemeClr val="bg1"/>
              </a:solidFill>
            </a:endParaRPr>
          </a:p>
          <a:p>
            <a:r>
              <a:rPr lang="en-US" sz="2000" b="0" i="0" u="none" strike="noStrike" baseline="0" dirty="0">
                <a:solidFill>
                  <a:schemeClr val="bg1"/>
                </a:solidFill>
              </a:rPr>
              <a:t>We would encourage you to discuss the implications of moving to an ExtraCare </a:t>
            </a:r>
            <a:r>
              <a:rPr lang="en-US" sz="2000" dirty="0">
                <a:solidFill>
                  <a:schemeClr val="bg1"/>
                </a:solidFill>
              </a:rPr>
              <a:t>community</a:t>
            </a:r>
            <a:r>
              <a:rPr lang="en-US" sz="2000" b="0" i="0" u="none" strike="noStrike" baseline="0" dirty="0">
                <a:solidFill>
                  <a:schemeClr val="bg1"/>
                </a:solidFill>
              </a:rPr>
              <a:t> with your family and friends.</a:t>
            </a:r>
          </a:p>
          <a:p>
            <a:endParaRPr lang="en-US" sz="2000" b="0" i="0" u="none" strike="noStrike" baseline="0" dirty="0">
              <a:solidFill>
                <a:schemeClr val="bg1"/>
              </a:solidFill>
            </a:endParaRPr>
          </a:p>
          <a:p>
            <a:pPr algn="l"/>
            <a:r>
              <a:rPr lang="en-US" sz="2000" b="0" i="0" u="none" strike="noStrike" baseline="0" dirty="0">
                <a:solidFill>
                  <a:schemeClr val="bg1"/>
                </a:solidFill>
              </a:rPr>
              <a:t>These particulars are set out as a general outline for guidance only. The information in this presentation does not in any way form part of a contract or warranty.</a:t>
            </a:r>
          </a:p>
          <a:p>
            <a:pPr algn="l"/>
            <a:endParaRPr lang="en-US" sz="2000" b="0" i="0" u="none" strike="noStrike" baseline="0" dirty="0">
              <a:solidFill>
                <a:schemeClr val="bg1"/>
              </a:solidFill>
            </a:endParaRPr>
          </a:p>
          <a:p>
            <a:pPr algn="l"/>
            <a:r>
              <a:rPr lang="en-US" sz="2000" b="0" i="0" u="none" strike="noStrike" baseline="0" dirty="0">
                <a:solidFill>
                  <a:schemeClr val="bg1"/>
                </a:solidFill>
              </a:rPr>
              <a:t>If any of this information is unclear or for any further questions, please contact your local </a:t>
            </a:r>
            <a:r>
              <a:rPr lang="en-GB" sz="2000" b="0" i="0" u="none" strike="noStrike" baseline="0" dirty="0">
                <a:solidFill>
                  <a:schemeClr val="bg1"/>
                </a:solidFill>
              </a:rPr>
              <a:t>Sales Consultant.</a:t>
            </a:r>
            <a:endParaRPr lang="en-US" sz="2000" i="0" u="none" strike="noStrike" baseline="0" dirty="0">
              <a:solidFill>
                <a:schemeClr val="bg1"/>
              </a:solidFill>
            </a:endParaRPr>
          </a:p>
          <a:p>
            <a:pPr>
              <a:spcAft>
                <a:spcPts val="1200"/>
              </a:spcAft>
            </a:pPr>
            <a:endParaRPr lang="en-US" sz="2000" b="0" i="0" u="none" strike="noStrike" baseline="0" dirty="0">
              <a:solidFill>
                <a:schemeClr val="bg1"/>
              </a:solidFill>
            </a:endParaRPr>
          </a:p>
        </p:txBody>
      </p:sp>
      <p:sp>
        <p:nvSpPr>
          <p:cNvPr id="4" name="TextBox 3">
            <a:extLst>
              <a:ext uri="{FF2B5EF4-FFF2-40B4-BE49-F238E27FC236}">
                <a16:creationId xmlns:a16="http://schemas.microsoft.com/office/drawing/2014/main" id="{288BD0A9-63CC-D629-87D4-F4C8FE70B854}"/>
              </a:ext>
            </a:extLst>
          </p:cNvPr>
          <p:cNvSpPr txBox="1"/>
          <p:nvPr/>
        </p:nvSpPr>
        <p:spPr>
          <a:xfrm>
            <a:off x="468824" y="423773"/>
            <a:ext cx="6015952" cy="830997"/>
          </a:xfrm>
          <a:prstGeom prst="rect">
            <a:avLst/>
          </a:prstGeom>
          <a:noFill/>
        </p:spPr>
        <p:txBody>
          <a:bodyPr wrap="square" rtlCol="0">
            <a:spAutoFit/>
          </a:bodyPr>
          <a:lstStyle/>
          <a:p>
            <a:r>
              <a:rPr lang="en-US" sz="4800" b="1" dirty="0">
                <a:solidFill>
                  <a:schemeClr val="bg1"/>
                </a:solidFill>
              </a:rPr>
              <a:t>Important Information</a:t>
            </a:r>
            <a:endParaRPr lang="en-GB" sz="4800" b="1" dirty="0">
              <a:solidFill>
                <a:schemeClr val="bg1"/>
              </a:solidFill>
            </a:endParaRPr>
          </a:p>
        </p:txBody>
      </p:sp>
      <p:sp>
        <p:nvSpPr>
          <p:cNvPr id="10" name="TextBox 9">
            <a:extLst>
              <a:ext uri="{FF2B5EF4-FFF2-40B4-BE49-F238E27FC236}">
                <a16:creationId xmlns:a16="http://schemas.microsoft.com/office/drawing/2014/main" id="{10D8022D-6EF5-4CB5-8083-869523D4ECA9}"/>
              </a:ext>
            </a:extLst>
          </p:cNvPr>
          <p:cNvSpPr txBox="1"/>
          <p:nvPr/>
        </p:nvSpPr>
        <p:spPr>
          <a:xfrm>
            <a:off x="2587772"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spTree>
    <p:extLst>
      <p:ext uri="{BB962C8B-B14F-4D97-AF65-F5344CB8AC3E}">
        <p14:creationId xmlns:p14="http://schemas.microsoft.com/office/powerpoint/2010/main" val="4076876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15CE89-270C-5B62-BF55-E43B25D201E3}"/>
              </a:ext>
            </a:extLst>
          </p:cNvPr>
          <p:cNvSpPr txBox="1"/>
          <p:nvPr/>
        </p:nvSpPr>
        <p:spPr>
          <a:xfrm>
            <a:off x="408841" y="1992406"/>
            <a:ext cx="5556739" cy="2062103"/>
          </a:xfrm>
          <a:prstGeom prst="rect">
            <a:avLst/>
          </a:prstGeom>
          <a:noFill/>
        </p:spPr>
        <p:txBody>
          <a:bodyPr wrap="square" rtlCol="0">
            <a:spAutoFit/>
          </a:bodyPr>
          <a:lstStyle/>
          <a:p>
            <a:r>
              <a:rPr lang="en-US" sz="4800" b="1" dirty="0">
                <a:solidFill>
                  <a:schemeClr val="bg1"/>
                </a:solidFill>
              </a:rPr>
              <a:t>Contact Us</a:t>
            </a:r>
          </a:p>
          <a:p>
            <a:r>
              <a:rPr lang="en-US" sz="2000" b="1" dirty="0">
                <a:solidFill>
                  <a:schemeClr val="bg1"/>
                </a:solidFill>
              </a:rPr>
              <a:t>        Glenny Helina Neeson</a:t>
            </a:r>
          </a:p>
          <a:p>
            <a:r>
              <a:rPr lang="en-US" sz="2000" dirty="0">
                <a:solidFill>
                  <a:schemeClr val="bg1"/>
                </a:solidFill>
              </a:rPr>
              <a:t>        Village Sales Consultant</a:t>
            </a:r>
          </a:p>
          <a:p>
            <a:r>
              <a:rPr lang="en-US" sz="2000" dirty="0">
                <a:solidFill>
                  <a:schemeClr val="bg1"/>
                </a:solidFill>
              </a:rPr>
              <a:t>        07989 441261 </a:t>
            </a:r>
          </a:p>
          <a:p>
            <a:r>
              <a:rPr lang="en-US" sz="2000" dirty="0">
                <a:solidFill>
                  <a:schemeClr val="bg1"/>
                </a:solidFill>
              </a:rPr>
              <a:t>        glenny.helina@extracare.org.uk</a:t>
            </a:r>
            <a:endParaRPr lang="en-GB" sz="2000" dirty="0">
              <a:solidFill>
                <a:schemeClr val="bg1"/>
              </a:solidFill>
            </a:endParaRPr>
          </a:p>
        </p:txBody>
      </p:sp>
      <p:sp>
        <p:nvSpPr>
          <p:cNvPr id="6" name="TextBox 5">
            <a:extLst>
              <a:ext uri="{FF2B5EF4-FFF2-40B4-BE49-F238E27FC236}">
                <a16:creationId xmlns:a16="http://schemas.microsoft.com/office/drawing/2014/main" id="{A9A1205D-E8E2-71B1-7200-F7137A4D806B}"/>
              </a:ext>
            </a:extLst>
          </p:cNvPr>
          <p:cNvSpPr txBox="1"/>
          <p:nvPr/>
        </p:nvSpPr>
        <p:spPr>
          <a:xfrm>
            <a:off x="408841" y="6267449"/>
            <a:ext cx="4237893" cy="246221"/>
          </a:xfrm>
          <a:prstGeom prst="rect">
            <a:avLst/>
          </a:prstGeom>
          <a:noFill/>
        </p:spPr>
        <p:txBody>
          <a:bodyPr wrap="square" rtlCol="0">
            <a:spAutoFit/>
          </a:bodyPr>
          <a:lstStyle/>
          <a:p>
            <a:r>
              <a:rPr lang="en-US" sz="1000" dirty="0">
                <a:solidFill>
                  <a:schemeClr val="bg1"/>
                </a:solidFill>
              </a:rPr>
              <a:t>Sales Information | September 2026 Edition 1</a:t>
            </a:r>
            <a:endParaRPr lang="en-GB" sz="1000" dirty="0">
              <a:solidFill>
                <a:schemeClr val="bg1"/>
              </a:solidFill>
            </a:endParaRPr>
          </a:p>
        </p:txBody>
      </p:sp>
      <p:pic>
        <p:nvPicPr>
          <p:cNvPr id="3" name="Graphic 2" descr="Telephone with solid fill">
            <a:extLst>
              <a:ext uri="{FF2B5EF4-FFF2-40B4-BE49-F238E27FC236}">
                <a16:creationId xmlns:a16="http://schemas.microsoft.com/office/drawing/2014/main" id="{7989C80A-E68E-4E45-9A07-14BC366677E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996" y="3344499"/>
            <a:ext cx="357326" cy="357326"/>
          </a:xfrm>
          <a:prstGeom prst="rect">
            <a:avLst/>
          </a:prstGeom>
        </p:spPr>
      </p:pic>
      <p:pic>
        <p:nvPicPr>
          <p:cNvPr id="8" name="Graphic 7" descr="Email with solid fill">
            <a:extLst>
              <a:ext uri="{FF2B5EF4-FFF2-40B4-BE49-F238E27FC236}">
                <a16:creationId xmlns:a16="http://schemas.microsoft.com/office/drawing/2014/main" id="{E59B3048-5AB8-497B-BF79-A085F0D306E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9145" y="3701825"/>
            <a:ext cx="263027" cy="263027"/>
          </a:xfrm>
          <a:prstGeom prst="rect">
            <a:avLst/>
          </a:prstGeom>
        </p:spPr>
      </p:pic>
      <p:pic>
        <p:nvPicPr>
          <p:cNvPr id="10" name="Graphic 9" descr="Office worker female outline">
            <a:extLst>
              <a:ext uri="{FF2B5EF4-FFF2-40B4-BE49-F238E27FC236}">
                <a16:creationId xmlns:a16="http://schemas.microsoft.com/office/drawing/2014/main" id="{B5CE118D-0651-4ED5-BE11-2282E5361A8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96494" y="3078169"/>
            <a:ext cx="308327" cy="312938"/>
          </a:xfrm>
          <a:prstGeom prst="rect">
            <a:avLst/>
          </a:prstGeom>
        </p:spPr>
      </p:pic>
    </p:spTree>
    <p:extLst>
      <p:ext uri="{BB962C8B-B14F-4D97-AF65-F5344CB8AC3E}">
        <p14:creationId xmlns:p14="http://schemas.microsoft.com/office/powerpoint/2010/main" val="1695541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769c03c-cf27-4a15-9ad4-e5e2be60c32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5C33317FBC8445BBA8C24A0454D3CA" ma:contentTypeVersion="9" ma:contentTypeDescription="Create a new document." ma:contentTypeScope="" ma:versionID="a1d79dce559f657c3e2d12cb92365c9b">
  <xsd:schema xmlns:xsd="http://www.w3.org/2001/XMLSchema" xmlns:xs="http://www.w3.org/2001/XMLSchema" xmlns:p="http://schemas.microsoft.com/office/2006/metadata/properties" xmlns:ns2="d769c03c-cf27-4a15-9ad4-e5e2be60c324" targetNamespace="http://schemas.microsoft.com/office/2006/metadata/properties" ma:root="true" ma:fieldsID="b5dd3ce446b63d52d566ba7a23854f16" ns2:_="">
    <xsd:import namespace="d769c03c-cf27-4a15-9ad4-e5e2be60c32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69c03c-cf27-4a15-9ad4-e5e2be60c3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d75ccc3-ec3b-45f0-8b98-5526944cbb8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0A8D55-807D-4BF1-8A36-A284D29E3A62}">
  <ds:schemaRefs>
    <ds:schemaRef ds:uri="http://schemas.openxmlformats.org/package/2006/metadata/core-properties"/>
    <ds:schemaRef ds:uri="d769c03c-cf27-4a15-9ad4-e5e2be60c324"/>
    <ds:schemaRef ds:uri="http://purl.org/dc/dcmitype/"/>
    <ds:schemaRef ds:uri="http://schemas.microsoft.com/office/2006/documentManagement/types"/>
    <ds:schemaRef ds:uri="http://schemas.microsoft.com/office/2006/metadata/properties"/>
    <ds:schemaRef ds:uri="http://purl.org/dc/terms/"/>
    <ds:schemaRef ds:uri="http://purl.org/dc/elements/1.1/"/>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ED783BCF-8AAB-4D07-A860-B91EDAA5CEA9}">
  <ds:schemaRefs>
    <ds:schemaRef ds:uri="http://schemas.microsoft.com/sharepoint/v3/contenttype/forms"/>
  </ds:schemaRefs>
</ds:datastoreItem>
</file>

<file path=customXml/itemProps3.xml><?xml version="1.0" encoding="utf-8"?>
<ds:datastoreItem xmlns:ds="http://schemas.openxmlformats.org/officeDocument/2006/customXml" ds:itemID="{499CFF09-08A5-42DB-8C82-88F228AACF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69c03c-cf27-4a15-9ad4-e5e2be60c3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2438</TotalTime>
  <Words>1840</Words>
  <Application>Microsoft Office PowerPoint</Application>
  <PresentationFormat>Widescreen</PresentationFormat>
  <Paragraphs>253</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Gill Sans Ultra Bold</vt:lpstr>
      <vt:lpstr>Times New Roman</vt:lpstr>
      <vt:lpstr>Webdings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Levesley</dc:creator>
  <cp:lastModifiedBy>Dawn Froud</cp:lastModifiedBy>
  <cp:revision>81</cp:revision>
  <cp:lastPrinted>2026-10-12T11:45:59Z</cp:lastPrinted>
  <dcterms:created xsi:type="dcterms:W3CDTF">2023-05-02T12:59:37Z</dcterms:created>
  <dcterms:modified xsi:type="dcterms:W3CDTF">2026-10-12T11:46:52Z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0x010100FD5C33317FBC8445BBA8C24A0454D3CA</vt:lpwstr>
  </property>
  <property fmtid="{D5CDD505-2E9C-101B-9397-08002B2CF9AE}" pid="3" name="Order">
    <vt:r8>100</vt:r8>
  </property>
  <property fmtid="{D5CDD505-2E9C-101B-9397-08002B2CF9AE}" pid="4" name="MediaServiceImageTags">
    <vt:lpwstr/>
  </property>
</Properties>
</file>